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8" r:id="rId2"/>
    <p:sldId id="301" r:id="rId3"/>
    <p:sldId id="261" r:id="rId4"/>
    <p:sldId id="263" r:id="rId5"/>
    <p:sldId id="271" r:id="rId6"/>
    <p:sldId id="290" r:id="rId7"/>
    <p:sldId id="291" r:id="rId8"/>
    <p:sldId id="302" r:id="rId9"/>
    <p:sldId id="303" r:id="rId10"/>
    <p:sldId id="306" r:id="rId11"/>
    <p:sldId id="282" r:id="rId12"/>
    <p:sldId id="283" r:id="rId13"/>
    <p:sldId id="293" r:id="rId14"/>
    <p:sldId id="307" r:id="rId15"/>
    <p:sldId id="308" r:id="rId16"/>
    <p:sldId id="294" r:id="rId17"/>
    <p:sldId id="321" r:id="rId18"/>
    <p:sldId id="322" r:id="rId19"/>
    <p:sldId id="323" r:id="rId20"/>
    <p:sldId id="289" r:id="rId21"/>
    <p:sldId id="297" r:id="rId22"/>
    <p:sldId id="298" r:id="rId23"/>
    <p:sldId id="270" r:id="rId24"/>
    <p:sldId id="268" r:id="rId25"/>
    <p:sldId id="314" r:id="rId26"/>
    <p:sldId id="317" r:id="rId27"/>
    <p:sldId id="319" r:id="rId28"/>
    <p:sldId id="320" r:id="rId29"/>
    <p:sldId id="312" r:id="rId30"/>
    <p:sldId id="324" r:id="rId31"/>
    <p:sldId id="325" r:id="rId32"/>
    <p:sldId id="30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75FF"/>
    <a:srgbClr val="BF525D"/>
    <a:srgbClr val="945200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21"/>
    <p:restoredTop sz="92371"/>
  </p:normalViewPr>
  <p:slideViewPr>
    <p:cSldViewPr snapToGrid="0" snapToObjects="1">
      <p:cViewPr varScale="1">
        <p:scale>
          <a:sx n="90" d="100"/>
          <a:sy n="90" d="100"/>
        </p:scale>
        <p:origin x="667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B7E9E6-4557-2E41-93E8-42A6F540F7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A7CE6D-AA98-F448-9EE7-00DD17028B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1869B-5085-904C-BED0-CCE547A17128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51C128-C797-B44C-AEBA-24449104D3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3AFDB2-CE66-CF43-86D7-11A174CCCE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40C51-0CB0-724F-B78E-2F11B69EC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04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7A13E-E163-CA4E-BD81-FEE22F0EE12C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794C0-FC18-3F44-8B96-E2C6230BE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13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386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Več</a:t>
            </a:r>
            <a:r>
              <a:rPr lang="en-US" altLang="en-US" dirty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kot</a:t>
            </a:r>
            <a:r>
              <a:rPr lang="en-US" altLang="en-US" dirty="0">
                <a:solidFill>
                  <a:schemeClr val="tx1"/>
                </a:solidFill>
                <a:ea typeface="ＭＳ Ｐゴシック" charset="-128"/>
              </a:rPr>
              <a:t> 90 % </a:t>
            </a:r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informacij</a:t>
            </a:r>
            <a:r>
              <a:rPr lang="en-US" altLang="en-US" dirty="0">
                <a:solidFill>
                  <a:schemeClr val="tx1"/>
                </a:solidFill>
                <a:ea typeface="ＭＳ Ｐゴシック" charset="-128"/>
              </a:rPr>
              <a:t>  v </a:t>
            </a:r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prometu</a:t>
            </a:r>
            <a:r>
              <a:rPr lang="en-US" altLang="en-US" dirty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zaznamo</a:t>
            </a:r>
            <a:r>
              <a:rPr lang="en-US" altLang="en-US" dirty="0">
                <a:solidFill>
                  <a:schemeClr val="tx1"/>
                </a:solidFill>
                <a:ea typeface="ＭＳ Ｐゴシック" charset="-128"/>
              </a:rPr>
              <a:t> z </a:t>
            </a:r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vidom</a:t>
            </a:r>
            <a:endParaRPr lang="en-US" altLang="en-US" dirty="0">
              <a:solidFill>
                <a:schemeClr val="tx1"/>
              </a:solidFill>
              <a:ea typeface="ＭＳ Ｐゴシック" charset="-128"/>
            </a:endParaRPr>
          </a:p>
          <a:p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Dober</a:t>
            </a:r>
            <a:r>
              <a:rPr lang="en-US" altLang="en-US" dirty="0">
                <a:solidFill>
                  <a:schemeClr val="tx1"/>
                </a:solidFill>
                <a:ea typeface="ＭＳ Ｐゴシック" charset="-128"/>
              </a:rPr>
              <a:t> vid </a:t>
            </a:r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omogoča</a:t>
            </a:r>
            <a:r>
              <a:rPr lang="en-US" altLang="en-US" dirty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hitrejše</a:t>
            </a:r>
            <a:r>
              <a:rPr lang="en-US" altLang="en-US" dirty="0">
                <a:solidFill>
                  <a:schemeClr val="tx1"/>
                </a:solidFill>
                <a:ea typeface="ＭＳ Ｐゴシック" charset="-128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ea typeface="ＭＳ Ｐゴシック" charset="-128"/>
              </a:rPr>
              <a:t>reakcije</a:t>
            </a:r>
            <a:endParaRPr lang="en-US" altLang="en-US" dirty="0">
              <a:solidFill>
                <a:schemeClr val="tx1"/>
              </a:solidFill>
              <a:ea typeface="ＭＳ Ｐゴシック" charset="-128"/>
            </a:endParaRPr>
          </a:p>
          <a:p>
            <a:r>
              <a:rPr lang="en-US" altLang="en-US" dirty="0">
                <a:ea typeface="ＭＳ Ｐゴシック" charset="-128"/>
              </a:rPr>
              <a:t>Slab vid </a:t>
            </a:r>
            <a:r>
              <a:rPr lang="en-US" altLang="en-US" dirty="0" err="1">
                <a:ea typeface="ＭＳ Ｐゴシック" charset="-128"/>
              </a:rPr>
              <a:t>poveča</a:t>
            </a:r>
            <a:r>
              <a:rPr lang="en-US" altLang="en-US" dirty="0">
                <a:ea typeface="ＭＳ Ｐゴシック" charset="-128"/>
              </a:rPr>
              <a:t> </a:t>
            </a:r>
            <a:r>
              <a:rPr lang="en-US" altLang="en-US" dirty="0" err="1">
                <a:ea typeface="ＭＳ Ｐゴシック" charset="-128"/>
              </a:rPr>
              <a:t>možnost</a:t>
            </a:r>
            <a:r>
              <a:rPr lang="en-US" altLang="en-US" dirty="0">
                <a:ea typeface="ＭＳ Ｐゴシック" charset="-128"/>
              </a:rPr>
              <a:t> </a:t>
            </a:r>
            <a:r>
              <a:rPr lang="en-US" altLang="en-US" dirty="0" err="1">
                <a:ea typeface="ＭＳ Ｐゴシック" charset="-128"/>
              </a:rPr>
              <a:t>prometnih</a:t>
            </a:r>
            <a:r>
              <a:rPr lang="en-US" altLang="en-US" dirty="0">
                <a:ea typeface="ＭＳ Ｐゴシック" charset="-128"/>
              </a:rPr>
              <a:t> </a:t>
            </a:r>
            <a:r>
              <a:rPr lang="en-US" altLang="en-US" dirty="0" err="1">
                <a:ea typeface="ＭＳ Ｐゴシック" charset="-128"/>
              </a:rPr>
              <a:t>nesreč</a:t>
            </a:r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6149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1. </a:t>
            </a:r>
            <a:r>
              <a:rPr lang="en-US" sz="1200" dirty="0" err="1"/>
              <a:t>Ocena</a:t>
            </a:r>
            <a:r>
              <a:rPr lang="en-US" sz="1200" dirty="0"/>
              <a:t> </a:t>
            </a:r>
            <a:r>
              <a:rPr lang="en-US" sz="1200" dirty="0" err="1"/>
              <a:t>razdalje</a:t>
            </a:r>
            <a:endParaRPr lang="en-US" sz="1200" dirty="0"/>
          </a:p>
          <a:p>
            <a:r>
              <a:rPr lang="en-US" sz="1200" dirty="0"/>
              <a:t>2. </a:t>
            </a:r>
            <a:r>
              <a:rPr lang="en-US" sz="1200" dirty="0" err="1"/>
              <a:t>Razumevanje</a:t>
            </a:r>
            <a:r>
              <a:rPr lang="en-US" sz="1200" dirty="0"/>
              <a:t> </a:t>
            </a:r>
            <a:r>
              <a:rPr lang="en-US" sz="1200" dirty="0" err="1"/>
              <a:t>podrobnosti</a:t>
            </a:r>
            <a:r>
              <a:rPr lang="en-US" sz="1200" dirty="0"/>
              <a:t> </a:t>
            </a:r>
            <a:r>
              <a:rPr lang="en-US" sz="1200" dirty="0" err="1"/>
              <a:t>pred</a:t>
            </a:r>
            <a:r>
              <a:rPr lang="en-US" sz="1200" dirty="0"/>
              <a:t> </a:t>
            </a:r>
            <a:r>
              <a:rPr lang="en-US" sz="1200" dirty="0" err="1"/>
              <a:t>nami</a:t>
            </a:r>
            <a:endParaRPr lang="en-US" sz="1200" dirty="0"/>
          </a:p>
          <a:p>
            <a:r>
              <a:rPr lang="en-US" sz="1200" dirty="0"/>
              <a:t>3. </a:t>
            </a:r>
            <a:r>
              <a:rPr lang="en-US" sz="1200" dirty="0" err="1"/>
              <a:t>Branje</a:t>
            </a:r>
            <a:r>
              <a:rPr lang="en-US" sz="1200" dirty="0"/>
              <a:t> </a:t>
            </a:r>
            <a:r>
              <a:rPr lang="en-US" sz="1200" dirty="0" err="1"/>
              <a:t>prometnih</a:t>
            </a:r>
            <a:r>
              <a:rPr lang="en-US" sz="1200" dirty="0"/>
              <a:t> </a:t>
            </a:r>
            <a:r>
              <a:rPr lang="en-US" sz="1200" dirty="0" err="1"/>
              <a:t>znakov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94C0-FC18-3F44-8B96-E2C6230BE3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932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Večja</a:t>
            </a:r>
            <a:r>
              <a:rPr lang="en-US" dirty="0"/>
              <a:t> </a:t>
            </a:r>
            <a:r>
              <a:rPr lang="en-US" dirty="0" err="1"/>
              <a:t>občutljivost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svetlobne</a:t>
            </a:r>
            <a:r>
              <a:rPr lang="en-US" dirty="0"/>
              <a:t> </a:t>
            </a:r>
            <a:r>
              <a:rPr lang="en-US" dirty="0" err="1"/>
              <a:t>spremembe</a:t>
            </a:r>
            <a:r>
              <a:rPr lang="en-US" dirty="0"/>
              <a:t>/</a:t>
            </a:r>
          </a:p>
          <a:p>
            <a:r>
              <a:rPr lang="en-US" dirty="0"/>
              <a:t> 	</a:t>
            </a:r>
            <a:r>
              <a:rPr lang="en-US" dirty="0" err="1"/>
              <a:t>premikanje</a:t>
            </a:r>
            <a:r>
              <a:rPr lang="en-US" dirty="0"/>
              <a:t> (</a:t>
            </a:r>
            <a:r>
              <a:rPr lang="en-US" dirty="0" err="1"/>
              <a:t>npr</a:t>
            </a:r>
            <a:r>
              <a:rPr lang="en-US" dirty="0"/>
              <a:t>. </a:t>
            </a:r>
            <a:r>
              <a:rPr lang="en-US" dirty="0" err="1"/>
              <a:t>zaznavanje</a:t>
            </a:r>
            <a:r>
              <a:rPr lang="en-US" dirty="0"/>
              <a:t> </a:t>
            </a:r>
            <a:r>
              <a:rPr lang="en-US" dirty="0" err="1"/>
              <a:t>urgentnih</a:t>
            </a:r>
            <a:r>
              <a:rPr lang="en-US" dirty="0"/>
              <a:t> </a:t>
            </a:r>
            <a:r>
              <a:rPr lang="en-US" dirty="0" err="1"/>
              <a:t>vozil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94C0-FC18-3F44-8B96-E2C6230BE3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64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Preverjanje</a:t>
            </a:r>
            <a:r>
              <a:rPr lang="en-US" dirty="0"/>
              <a:t> </a:t>
            </a:r>
            <a:r>
              <a:rPr lang="en-US" dirty="0" err="1"/>
              <a:t>dogajanja</a:t>
            </a:r>
            <a:r>
              <a:rPr lang="en-US" dirty="0"/>
              <a:t> v </a:t>
            </a:r>
            <a:r>
              <a:rPr lang="en-US" dirty="0" err="1"/>
              <a:t>vzvratnem</a:t>
            </a:r>
            <a:r>
              <a:rPr lang="en-US" dirty="0"/>
              <a:t> in </a:t>
            </a:r>
            <a:r>
              <a:rPr lang="en-US" dirty="0" err="1"/>
              <a:t>stranskih</a:t>
            </a:r>
            <a:r>
              <a:rPr lang="en-US" dirty="0"/>
              <a:t> </a:t>
            </a:r>
            <a:r>
              <a:rPr lang="en-US" dirty="0" err="1"/>
              <a:t>ogledalih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94C0-FC18-3F44-8B96-E2C6230BE3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23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94C0-FC18-3F44-8B96-E2C6230BE3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215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/>
              <a:t>Slabša</a:t>
            </a:r>
            <a:r>
              <a:rPr lang="en-US" sz="1200" dirty="0"/>
              <a:t> </a:t>
            </a:r>
            <a:r>
              <a:rPr lang="en-US" sz="1200" dirty="0" err="1"/>
              <a:t>sposobnost</a:t>
            </a:r>
            <a:r>
              <a:rPr lang="en-US" sz="1200" dirty="0"/>
              <a:t>  </a:t>
            </a:r>
            <a:r>
              <a:rPr lang="en-US" sz="1200" dirty="0" err="1"/>
              <a:t>opazovanja</a:t>
            </a:r>
            <a:r>
              <a:rPr lang="en-US" sz="1200" dirty="0"/>
              <a:t> </a:t>
            </a:r>
            <a:r>
              <a:rPr lang="en-US" sz="1200" dirty="0" err="1"/>
              <a:t>znakov</a:t>
            </a:r>
            <a:r>
              <a:rPr lang="en-US" sz="1200" dirty="0"/>
              <a:t>/ </a:t>
            </a:r>
            <a:r>
              <a:rPr lang="en-US" sz="1200" dirty="0" err="1"/>
              <a:t>dogajanja</a:t>
            </a:r>
            <a:r>
              <a:rPr lang="en-US" sz="1200" dirty="0"/>
              <a:t> </a:t>
            </a:r>
            <a:r>
              <a:rPr lang="en-US" sz="1200" dirty="0" err="1"/>
              <a:t>ob</a:t>
            </a:r>
            <a:r>
              <a:rPr lang="en-US" sz="1200" dirty="0"/>
              <a:t> cesti!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94C0-FC18-3F44-8B96-E2C6230BE3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87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94C0-FC18-3F44-8B96-E2C6230BE3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70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Sonce</a:t>
            </a:r>
            <a:r>
              <a:rPr lang="en-US" sz="1200" dirty="0"/>
              <a:t>, </a:t>
            </a:r>
            <a:r>
              <a:rPr lang="en-US" sz="1200" dirty="0" err="1"/>
              <a:t>Žarometi</a:t>
            </a:r>
            <a:r>
              <a:rPr lang="en-US" sz="1200" dirty="0"/>
              <a:t> </a:t>
            </a:r>
            <a:r>
              <a:rPr lang="en-US" sz="1200" dirty="0" err="1"/>
              <a:t>nasproti</a:t>
            </a:r>
            <a:r>
              <a:rPr lang="en-US" sz="1200" dirty="0"/>
              <a:t> </a:t>
            </a:r>
            <a:r>
              <a:rPr lang="en-US" sz="1200" dirty="0" err="1"/>
              <a:t>vozečih</a:t>
            </a:r>
            <a:r>
              <a:rPr lang="en-US" sz="1200" dirty="0"/>
              <a:t> </a:t>
            </a:r>
            <a:r>
              <a:rPr lang="en-US" sz="1200" dirty="0" err="1"/>
              <a:t>vozil</a:t>
            </a:r>
            <a:r>
              <a:rPr lang="en-US" sz="1200" dirty="0"/>
              <a:t>, </a:t>
            </a:r>
            <a:r>
              <a:rPr lang="en-US" sz="1200" dirty="0" err="1"/>
              <a:t>Mokro</a:t>
            </a:r>
            <a:r>
              <a:rPr lang="en-US" sz="1200" dirty="0"/>
              <a:t> </a:t>
            </a:r>
            <a:r>
              <a:rPr lang="en-US" sz="1200" dirty="0" err="1"/>
              <a:t>cestišče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	</a:t>
            </a:r>
            <a:r>
              <a:rPr lang="en-US" sz="1200" dirty="0" err="1"/>
              <a:t>Začasna</a:t>
            </a:r>
            <a:r>
              <a:rPr lang="en-US" sz="1200" dirty="0"/>
              <a:t> </a:t>
            </a:r>
            <a:r>
              <a:rPr lang="en-US" sz="1200" dirty="0" err="1"/>
              <a:t>slepota</a:t>
            </a:r>
            <a:r>
              <a:rPr lang="en-US" sz="1200" dirty="0"/>
              <a:t>, </a:t>
            </a:r>
            <a:r>
              <a:rPr lang="en-US" sz="1200" dirty="0" err="1"/>
              <a:t>zmanjšan</a:t>
            </a:r>
            <a:r>
              <a:rPr lang="en-US" sz="1200" dirty="0"/>
              <a:t> </a:t>
            </a:r>
            <a:r>
              <a:rPr lang="en-US" sz="1200" dirty="0" err="1"/>
              <a:t>kontrast</a:t>
            </a:r>
            <a:r>
              <a:rPr lang="en-US" sz="1200" dirty="0"/>
              <a:t>, </a:t>
            </a:r>
            <a:r>
              <a:rPr lang="en-US" sz="1200" dirty="0" err="1"/>
              <a:t>počasnejša</a:t>
            </a:r>
            <a:r>
              <a:rPr lang="en-US" sz="1200" dirty="0"/>
              <a:t> </a:t>
            </a:r>
            <a:r>
              <a:rPr lang="en-US" sz="1200" dirty="0" err="1"/>
              <a:t>reakcija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94C0-FC18-3F44-8B96-E2C6230BE3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40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94C0-FC18-3F44-8B96-E2C6230BE38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47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794C0-FC18-3F44-8B96-E2C6230BE38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11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7DF2-098A-134C-9ED7-B853E40FBA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B2D12F-5087-FB45-8C05-5EA91DA130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7999D-DD46-2143-9E59-5F146474A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D3DFD-ED4B-CC4E-9FC2-A5E857CFF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FCF33-09BA-544F-8FE0-770665EAC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4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AE9C7-CE35-9745-A7AE-89DCF85A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207F5-C540-A942-A2EB-B2AB1E255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E2200-8BC3-8347-A084-C45D6630D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94FE5-DD16-6E41-A5A5-45B6A1A91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0EDA7-E872-0647-BEAC-47484590B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23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6D585-542E-8646-9C0B-A2E029D4F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0E7BC-96C6-C746-BB9C-A6A52B0CC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42D12-2F5D-AA43-B4D6-3DF71300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7A513-C7ED-294A-BCE1-89A806049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C3A83-ACE1-0945-891B-00984ADE4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34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BA8F4-FFD7-1749-9064-1E4C58E7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6657B-39AE-0C47-B7D2-E887D0CFE7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2E9CD1-5D85-9F4B-83BC-714766320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BAD0-F081-744B-A1AC-C0B6141F9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8C0CE-811E-4640-BA23-CDB3335E0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FD7C8-919D-5042-8CCA-12FE22FFB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2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FA092-5002-0E40-8719-068E6FB5C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D8DDB-52F9-3140-89D6-1958D647E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9B88F-293D-B04B-B6BF-DB0B6245E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A748E-1868-2340-AF72-71937A14AB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9C7EE7-A67E-8045-90AC-A10FB7A55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590A28-992D-1F4A-BFAA-A61917E7A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05EA56-87C2-C24D-A323-F5B79F49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C2782-E6D8-164B-8CF0-E4AC5DF41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6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3889C-F55D-8444-9E57-E4C0CA287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751402-CDB2-F949-891C-FE2A148AF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51332D-2789-F94E-8DBF-4A4CDD3B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741DA7-3690-E043-9783-B7A70E39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2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128C2A-5C93-0948-B331-7EEF7B7E3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E9E915-C073-B641-B5C2-F6033701D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ABD54-DFDE-AE41-9438-51675ED0C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9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5D66E-0CAA-8949-8E91-6C98311EF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4496B-10D8-8C44-B859-22A117200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826AE-3529-6440-BE71-DCD40B7E9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075AD-600A-6C49-8C84-D096722BC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3192E0-E363-5F4D-A01E-A45F2064F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4F467D-005D-2E4A-9FC1-2F959E54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4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A4C7A-2727-9E47-A859-E3B6BBB4F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553828-89C4-3145-8929-F3CF30C95B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9F0B1-D276-CD4A-ACF4-816A9B07A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3E103-7AB4-7448-86C5-F415BD439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8FA4E-44DA-964E-AEE6-465D45B3D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AC01D-14F9-7041-B324-755543E48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60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55C34-E976-C14C-A8F8-B3FFB8441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71B80-A551-7544-A0A7-078C7802E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5F919-D695-024D-B538-867006DFC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CDB12-5294-7348-91FB-0DA27F4A6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91B7F-74C3-2D41-B04E-93AB9012F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8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080549-1DD2-674D-8A68-1BAC83DED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2C15A6-1E79-F144-A2D7-EF4CFB795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F64D4-782A-3042-8AA0-32627A009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145C7-3980-FC46-BA15-F11CBF67D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2DA2F-8E49-9C4D-B1AB-CFF5F3678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8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A6999C-FD3C-E441-B77D-C41070ABC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91218-EB2D-2541-B981-7B665B028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87206-4877-C04A-A88F-3C824D487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6D3C5-BB34-9B4D-80A4-A92808207EA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AB9CE-6F7C-5742-9254-5B37B97438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DEEA1-789D-7340-8438-80E6B3508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55185-F3AC-DC46-85A5-9B59D622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5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jamanetwork.com/searchresults?author=Korey+Patrizi&amp;q=Korey+Patrizi" TargetMode="External"/><Relationship Id="rId3" Type="http://schemas.openxmlformats.org/officeDocument/2006/relationships/image" Target="../media/image33.tiff"/><Relationship Id="rId7" Type="http://schemas.openxmlformats.org/officeDocument/2006/relationships/hyperlink" Target="https://jamanetwork.com/searchresults?author=Nirmani+Karunathilake&amp;q=Nirmani+Karunathilak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jamanetwork.com/searchresults?author=Jeff+C.+Rabin&amp;q=Jeff+C.+Rabin" TargetMode="Externa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g"/><Relationship Id="rId5" Type="http://schemas.openxmlformats.org/officeDocument/2006/relationships/image" Target="../media/image38.png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14941" y="2141105"/>
            <a:ext cx="10783886" cy="169256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solidFill>
                  <a:schemeClr val="accent2"/>
                </a:solidFill>
                <a:latin typeface="Chalkboard SE" panose="03050602040202020205" pitchFamily="66" charset="77"/>
              </a:rPr>
              <a:t>IZZIVI IN OMEJITVE ČLOVEŠKEGA VIDA V PROMETU</a:t>
            </a:r>
          </a:p>
        </p:txBody>
      </p:sp>
      <p:sp>
        <p:nvSpPr>
          <p:cNvPr id="27651" name="Subtitle 4"/>
          <p:cNvSpPr>
            <a:spLocks noGrp="1"/>
          </p:cNvSpPr>
          <p:nvPr>
            <p:ph type="subTitle" idx="1"/>
          </p:nvPr>
        </p:nvSpPr>
        <p:spPr>
          <a:xfrm>
            <a:off x="1524000" y="4187536"/>
            <a:ext cx="9144000" cy="1693718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Petra </a:t>
            </a:r>
            <a:r>
              <a:rPr lang="en-US" alt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Mihalek</a:t>
            </a:r>
            <a:r>
              <a:rPr lang="en-US" alt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 Novak</a:t>
            </a:r>
            <a:r>
              <a:rPr lang="en-US" alt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,</a:t>
            </a:r>
          </a:p>
          <a:p>
            <a:r>
              <a:rPr lang="en-US" altLang="en-US" dirty="0" err="1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dr.med</a:t>
            </a:r>
            <a:r>
              <a:rPr lang="en-US" altLang="en-US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., </a:t>
            </a:r>
            <a:r>
              <a:rPr lang="en-US" altLang="en-US" dirty="0" err="1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specialistka</a:t>
            </a:r>
            <a:r>
              <a:rPr lang="en-US" altLang="en-US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 </a:t>
            </a:r>
            <a:r>
              <a:rPr lang="en-US" altLang="en-US" dirty="0" err="1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charset="-128"/>
              </a:rPr>
              <a:t>oftalmologije,FEBO</a:t>
            </a:r>
            <a:endParaRPr lang="en-US" altLang="en-US" b="1" dirty="0">
              <a:solidFill>
                <a:schemeClr val="accent2">
                  <a:lumMod val="20000"/>
                  <a:lumOff val="80000"/>
                </a:schemeClr>
              </a:solidFill>
              <a:ea typeface="ＭＳ Ｐゴシック" charset="-128"/>
            </a:endParaRPr>
          </a:p>
          <a:p>
            <a:endParaRPr lang="en-US" altLang="en-US" sz="2000" dirty="0">
              <a:ea typeface="ＭＳ Ｐゴシック" charset="-128"/>
            </a:endParaRPr>
          </a:p>
          <a:p>
            <a:r>
              <a:rPr lang="en-US" alt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charset="-128"/>
              </a:rPr>
              <a:t>DNEVI PROMETNEGA INŽENIRSTVA 2026  #DIPS_26</a:t>
            </a:r>
          </a:p>
          <a:p>
            <a:r>
              <a:rPr lang="en-US" altLang="en-US" sz="2800" dirty="0" err="1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charset="-128"/>
              </a:rPr>
              <a:t>Portorož</a:t>
            </a:r>
            <a:r>
              <a:rPr lang="en-US" alt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charset="-128"/>
              </a:rPr>
              <a:t>, 17.6.2026</a:t>
            </a:r>
          </a:p>
          <a:p>
            <a:endParaRPr lang="en-US" altLang="en-US" dirty="0">
              <a:solidFill>
                <a:schemeClr val="tx1"/>
              </a:solidFill>
              <a:ea typeface="ＭＳ Ｐゴシック" charset="-128"/>
            </a:endParaRPr>
          </a:p>
          <a:p>
            <a:endParaRPr lang="en-US" altLang="en-US" dirty="0">
              <a:solidFill>
                <a:schemeClr val="tx1"/>
              </a:solidFill>
              <a:ea typeface="ＭＳ Ｐゴシック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A5D91-4AC9-B64B-B6C3-2E3DD47B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41" y="270524"/>
            <a:ext cx="2789382" cy="18705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983AF4-1033-F341-B421-893979EAC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583" y="255030"/>
            <a:ext cx="2811894" cy="190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7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56"/>
    </mc:Choice>
    <mc:Fallback xmlns="">
      <p:transition spd="slow" advTm="6615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65BEE1-15E5-664C-8ACE-FB03BE1A80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8" r="7286"/>
          <a:stretch/>
        </p:blipFill>
        <p:spPr>
          <a:xfrm>
            <a:off x="4399933" y="2328677"/>
            <a:ext cx="3425440" cy="24984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E21C9D-5961-2D4A-A27D-A51BF9B05C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8" r="14860"/>
          <a:stretch/>
        </p:blipFill>
        <p:spPr>
          <a:xfrm>
            <a:off x="8150940" y="2328678"/>
            <a:ext cx="3425439" cy="24984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27D178-F478-F444-AAD2-DB302CE5B2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4" t="28393" r="7615"/>
          <a:stretch/>
        </p:blipFill>
        <p:spPr>
          <a:xfrm>
            <a:off x="648927" y="2328677"/>
            <a:ext cx="3425439" cy="24984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76FBE08-391A-374D-8097-DCD0292B93E8}"/>
              </a:ext>
            </a:extLst>
          </p:cNvPr>
          <p:cNvSpPr txBox="1"/>
          <p:nvPr/>
        </p:nvSpPr>
        <p:spPr>
          <a:xfrm>
            <a:off x="1670783" y="1366684"/>
            <a:ext cx="1381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</a:rPr>
              <a:t>Funkcije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8A84F7-D6A5-9145-9B82-FE951C32D054}"/>
              </a:ext>
            </a:extLst>
          </p:cNvPr>
          <p:cNvSpPr txBox="1"/>
          <p:nvPr/>
        </p:nvSpPr>
        <p:spPr>
          <a:xfrm>
            <a:off x="5356837" y="1396181"/>
            <a:ext cx="1511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2">
                    <a:lumMod val="25000"/>
                  </a:schemeClr>
                </a:solidFill>
              </a:rPr>
              <a:t>Omejitve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CE1AFA-C606-844D-9BB3-CB1C0A1BD9CE}"/>
              </a:ext>
            </a:extLst>
          </p:cNvPr>
          <p:cNvSpPr txBox="1"/>
          <p:nvPr/>
        </p:nvSpPr>
        <p:spPr>
          <a:xfrm>
            <a:off x="9248042" y="1366684"/>
            <a:ext cx="1231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Rešitve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771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3E44-5D27-D74B-8FE9-51429E179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2"/>
                </a:solidFill>
              </a:rPr>
              <a:t>Zakaj</a:t>
            </a:r>
            <a:r>
              <a:rPr lang="en-US" b="1" dirty="0">
                <a:solidFill>
                  <a:schemeClr val="accent2"/>
                </a:solidFill>
              </a:rPr>
              <a:t> je vid </a:t>
            </a:r>
            <a:r>
              <a:rPr lang="en-US" b="1" dirty="0" err="1">
                <a:solidFill>
                  <a:schemeClr val="accent2"/>
                </a:solidFill>
              </a:rPr>
              <a:t>pomemben</a:t>
            </a:r>
            <a:r>
              <a:rPr lang="en-US" b="1" dirty="0">
                <a:solidFill>
                  <a:schemeClr val="accent2"/>
                </a:solidFill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BB7214-2657-CB4D-8E2B-A2031AD3F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037" y="2342498"/>
            <a:ext cx="3975100" cy="2349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00C3E8-CED3-E146-9D59-DCED0EF21C6A}"/>
              </a:ext>
            </a:extLst>
          </p:cNvPr>
          <p:cNvSpPr txBox="1"/>
          <p:nvPr/>
        </p:nvSpPr>
        <p:spPr>
          <a:xfrm>
            <a:off x="1356369" y="5559570"/>
            <a:ext cx="94792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2"/>
                </a:solidFill>
              </a:rPr>
              <a:t>VID JE NAJPOMEMBNEJŠI ČUT V PROMETU!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5C56B7-1843-794C-93DB-7FC4B2D50D38}"/>
              </a:ext>
            </a:extLst>
          </p:cNvPr>
          <p:cNvSpPr txBox="1"/>
          <p:nvPr/>
        </p:nvSpPr>
        <p:spPr>
          <a:xfrm>
            <a:off x="3205316" y="2880851"/>
            <a:ext cx="15392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90 %</a:t>
            </a:r>
          </a:p>
        </p:txBody>
      </p:sp>
    </p:spTree>
    <p:extLst>
      <p:ext uri="{BB962C8B-B14F-4D97-AF65-F5344CB8AC3E}">
        <p14:creationId xmlns:p14="http://schemas.microsoft.com/office/powerpoint/2010/main" val="377673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56"/>
    </mc:Choice>
    <mc:Fallback xmlns="">
      <p:transition spd="slow" advTm="6615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3424-4766-334B-851E-7C73B2048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59038"/>
            <a:ext cx="10515600" cy="1022094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  <a:latin typeface="+mn-lt"/>
              </a:rPr>
              <a:t>Funkcije</a:t>
            </a:r>
            <a:r>
              <a:rPr lang="en-US" sz="3600" b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  <a:latin typeface="+mn-lt"/>
              </a:rPr>
              <a:t>vida</a:t>
            </a:r>
            <a:r>
              <a:rPr lang="en-US" sz="3600" b="1" dirty="0">
                <a:solidFill>
                  <a:schemeClr val="accent2"/>
                </a:solidFill>
                <a:latin typeface="+mn-lt"/>
              </a:rPr>
              <a:t>  </a:t>
            </a:r>
            <a:r>
              <a:rPr lang="en-US" sz="3600" b="1" dirty="0" err="1">
                <a:solidFill>
                  <a:schemeClr val="accent2"/>
                </a:solidFill>
                <a:latin typeface="+mn-lt"/>
              </a:rPr>
              <a:t>pomembne</a:t>
            </a:r>
            <a:r>
              <a:rPr lang="en-US" sz="3600" b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  <a:latin typeface="+mn-lt"/>
              </a:rPr>
              <a:t>za</a:t>
            </a:r>
            <a:r>
              <a:rPr lang="en-US" sz="3600" b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  <a:latin typeface="+mn-lt"/>
              </a:rPr>
              <a:t>varno</a:t>
            </a:r>
            <a:r>
              <a:rPr lang="en-US" sz="3600" b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  <a:latin typeface="+mn-lt"/>
              </a:rPr>
              <a:t>važnjo</a:t>
            </a:r>
            <a:endParaRPr lang="en-US" sz="3600" b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EA8891-AA7F-054E-939F-28016D2C34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7"/>
          <a:stretch/>
        </p:blipFill>
        <p:spPr>
          <a:xfrm>
            <a:off x="837501" y="1578773"/>
            <a:ext cx="3013221" cy="19905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F5515C-4AC6-3441-808C-9F11A41B78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6" r="4449" b="-7074"/>
          <a:stretch/>
        </p:blipFill>
        <p:spPr>
          <a:xfrm>
            <a:off x="838198" y="4353436"/>
            <a:ext cx="3013221" cy="21269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7991EC-7276-7647-A123-0DE14FD8B596}"/>
              </a:ext>
            </a:extLst>
          </p:cNvPr>
          <p:cNvSpPr txBox="1"/>
          <p:nvPr/>
        </p:nvSpPr>
        <p:spPr>
          <a:xfrm>
            <a:off x="4762230" y="3830686"/>
            <a:ext cx="2065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4.  </a:t>
            </a:r>
            <a:r>
              <a:rPr lang="en-US" sz="2800" dirty="0" err="1"/>
              <a:t>Barvni</a:t>
            </a:r>
            <a:r>
              <a:rPr lang="en-US" sz="2800" dirty="0"/>
              <a:t> vid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3317436-5396-6B44-9789-E973CFC6FB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8" b="583"/>
          <a:stretch/>
        </p:blipFill>
        <p:spPr>
          <a:xfrm>
            <a:off x="5301280" y="4353436"/>
            <a:ext cx="1315093" cy="19694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BB2E939-FBCE-4946-BB27-E53D67B58D56}"/>
              </a:ext>
            </a:extLst>
          </p:cNvPr>
          <p:cNvSpPr txBox="1"/>
          <p:nvPr/>
        </p:nvSpPr>
        <p:spPr>
          <a:xfrm>
            <a:off x="893158" y="3830686"/>
            <a:ext cx="4415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3.  </a:t>
            </a:r>
            <a:r>
              <a:rPr lang="en-US" sz="2800" dirty="0" err="1"/>
              <a:t>Globinski</a:t>
            </a:r>
            <a:r>
              <a:rPr lang="en-US" sz="2800" dirty="0"/>
              <a:t> vid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E4D13A-EF37-3A41-89A4-FADF042E03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4" t="9895" r="11601" b="11711"/>
          <a:stretch/>
        </p:blipFill>
        <p:spPr>
          <a:xfrm>
            <a:off x="5749498" y="1555374"/>
            <a:ext cx="3369441" cy="19978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E2CC28-F5CC-A748-AFEA-26C045408A39}"/>
              </a:ext>
            </a:extLst>
          </p:cNvPr>
          <p:cNvSpPr txBox="1"/>
          <p:nvPr/>
        </p:nvSpPr>
        <p:spPr>
          <a:xfrm>
            <a:off x="838198" y="1018780"/>
            <a:ext cx="2553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1. </a:t>
            </a:r>
            <a:r>
              <a:rPr lang="en-US" sz="2800" dirty="0" err="1"/>
              <a:t>Vidna</a:t>
            </a:r>
            <a:r>
              <a:rPr lang="en-US" sz="2800" dirty="0"/>
              <a:t> </a:t>
            </a:r>
            <a:r>
              <a:rPr lang="en-US" sz="2800" dirty="0" err="1"/>
              <a:t>ostrina</a:t>
            </a:r>
            <a:r>
              <a:rPr lang="en-US" sz="28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56AE58-82DE-F341-9C33-E5CB5C9FA852}"/>
              </a:ext>
            </a:extLst>
          </p:cNvPr>
          <p:cNvSpPr txBox="1"/>
          <p:nvPr/>
        </p:nvSpPr>
        <p:spPr>
          <a:xfrm>
            <a:off x="5716428" y="1018780"/>
            <a:ext cx="2444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 startAt="2"/>
            </a:pPr>
            <a:r>
              <a:rPr lang="en-US" sz="2800" dirty="0" err="1"/>
              <a:t>Vidno</a:t>
            </a:r>
            <a:r>
              <a:rPr lang="en-US" sz="2800" dirty="0"/>
              <a:t> </a:t>
            </a:r>
            <a:r>
              <a:rPr lang="en-US" sz="2800" dirty="0" err="1"/>
              <a:t>polje</a:t>
            </a:r>
            <a:r>
              <a:rPr lang="en-US" sz="28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AE2AC3-B37C-124D-8E1D-50DFCAD99A39}"/>
              </a:ext>
            </a:extLst>
          </p:cNvPr>
          <p:cNvSpPr txBox="1"/>
          <p:nvPr/>
        </p:nvSpPr>
        <p:spPr>
          <a:xfrm>
            <a:off x="7720491" y="3830686"/>
            <a:ext cx="5724644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5. </a:t>
            </a:r>
            <a:r>
              <a:rPr lang="en-US" sz="2800" dirty="0" err="1"/>
              <a:t>Kontrastna</a:t>
            </a:r>
            <a:r>
              <a:rPr lang="en-US" sz="2800" dirty="0"/>
              <a:t> </a:t>
            </a:r>
            <a:r>
              <a:rPr lang="en-US" sz="2800" dirty="0" err="1"/>
              <a:t>občutljivost</a:t>
            </a:r>
            <a:endParaRPr lang="en-US" sz="2800" dirty="0"/>
          </a:p>
          <a:p>
            <a:r>
              <a:rPr lang="en-US" sz="2800" dirty="0"/>
              <a:t>		 </a:t>
            </a:r>
          </a:p>
          <a:p>
            <a:r>
              <a:rPr lang="en-US" sz="2800" dirty="0"/>
              <a:t>		   </a:t>
            </a:r>
            <a:r>
              <a:rPr lang="en-US" sz="2000" dirty="0"/>
              <a:t>(</a:t>
            </a:r>
            <a:r>
              <a:rPr lang="en-US" sz="2000" dirty="0" err="1"/>
              <a:t>ob</a:t>
            </a:r>
            <a:r>
              <a:rPr lang="en-US" sz="2000" dirty="0"/>
              <a:t> </a:t>
            </a:r>
            <a:r>
              <a:rPr lang="en-US" sz="2000" dirty="0" err="1"/>
              <a:t>osvetlitvi</a:t>
            </a:r>
            <a:r>
              <a:rPr lang="en-US" sz="2000" dirty="0"/>
              <a:t>) </a:t>
            </a:r>
            <a:r>
              <a:rPr lang="en-US" dirty="0"/>
              <a:t>			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0E07F91-3869-D64F-8161-B1F70E3492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4" t="5845" r="18354" b="5526"/>
          <a:stretch/>
        </p:blipFill>
        <p:spPr>
          <a:xfrm>
            <a:off x="8161328" y="4353435"/>
            <a:ext cx="1366783" cy="19694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792B4D-CCE9-C44A-9B5A-4857A46B92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321" y="5222079"/>
            <a:ext cx="1652773" cy="110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FFB0CA-795C-054F-9C73-8D53B43DBBA0}"/>
              </a:ext>
            </a:extLst>
          </p:cNvPr>
          <p:cNvSpPr txBox="1"/>
          <p:nvPr/>
        </p:nvSpPr>
        <p:spPr>
          <a:xfrm>
            <a:off x="2655657" y="269395"/>
            <a:ext cx="4390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Vidna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ostrina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2000" dirty="0">
                <a:solidFill>
                  <a:schemeClr val="accent2"/>
                </a:solidFill>
              </a:rPr>
              <a:t>(</a:t>
            </a:r>
            <a:r>
              <a:rPr lang="en-US" sz="2000" dirty="0" err="1">
                <a:solidFill>
                  <a:schemeClr val="accent2"/>
                </a:solidFill>
              </a:rPr>
              <a:t>centralni</a:t>
            </a:r>
            <a:r>
              <a:rPr lang="en-US" sz="2000" dirty="0">
                <a:solidFill>
                  <a:schemeClr val="accent2"/>
                </a:solidFill>
              </a:rPr>
              <a:t> vid)</a:t>
            </a:r>
            <a:endParaRPr lang="en-US" sz="3600" dirty="0">
              <a:solidFill>
                <a:schemeClr val="accent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6B5F0F-0C81-5340-B391-B128109362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7" t="9091" r="18720" b="6086"/>
          <a:stretch/>
        </p:blipFill>
        <p:spPr>
          <a:xfrm>
            <a:off x="517730" y="1664713"/>
            <a:ext cx="3024388" cy="423247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2B9DABF-DF7C-B04D-8476-3D02F9BEBBB1}"/>
              </a:ext>
            </a:extLst>
          </p:cNvPr>
          <p:cNvSpPr/>
          <p:nvPr/>
        </p:nvSpPr>
        <p:spPr>
          <a:xfrm>
            <a:off x="1093400" y="4082287"/>
            <a:ext cx="1901537" cy="30133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>
            <a:outerShdw blurRad="50800" dist="50800" dir="5400000" algn="ctr" rotWithShape="0">
              <a:schemeClr val="accent4">
                <a:lumMod val="40000"/>
                <a:lumOff val="60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2836CF-A5AB-2F4E-8F2D-366EF7E67250}"/>
              </a:ext>
            </a:extLst>
          </p:cNvPr>
          <p:cNvSpPr txBox="1"/>
          <p:nvPr/>
        </p:nvSpPr>
        <p:spPr>
          <a:xfrm>
            <a:off x="5355771" y="28085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BDC6758-531E-154B-84A9-54D275D3E6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7"/>
          <a:stretch/>
        </p:blipFill>
        <p:spPr>
          <a:xfrm>
            <a:off x="7008941" y="1696077"/>
            <a:ext cx="4704870" cy="29967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8217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B1447B-1E2B-6C40-9E52-933F225037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3" r="-1709"/>
          <a:stretch/>
        </p:blipFill>
        <p:spPr>
          <a:xfrm>
            <a:off x="7062735" y="2016113"/>
            <a:ext cx="3849255" cy="4387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1DB1FD-2BC3-3446-8885-A3EBF6AA6D23}"/>
              </a:ext>
            </a:extLst>
          </p:cNvPr>
          <p:cNvSpPr txBox="1"/>
          <p:nvPr/>
        </p:nvSpPr>
        <p:spPr>
          <a:xfrm>
            <a:off x="2962019" y="361113"/>
            <a:ext cx="4878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</a:rPr>
              <a:t>Vidno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polje</a:t>
            </a:r>
            <a:r>
              <a:rPr lang="en-US" sz="3600" b="1" dirty="0">
                <a:solidFill>
                  <a:schemeClr val="accent2"/>
                </a:solidFill>
              </a:rPr>
              <a:t> - </a:t>
            </a:r>
            <a:r>
              <a:rPr lang="en-US" sz="3600" b="1" dirty="0" err="1">
                <a:solidFill>
                  <a:schemeClr val="accent2"/>
                </a:solidFill>
              </a:rPr>
              <a:t>perimetrija</a:t>
            </a:r>
            <a:endParaRPr lang="en-US" sz="3600" dirty="0">
              <a:solidFill>
                <a:schemeClr val="accent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F85C8C-4994-A340-A852-681AE8537F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9"/>
          <a:stretch/>
        </p:blipFill>
        <p:spPr>
          <a:xfrm>
            <a:off x="1371600" y="1570558"/>
            <a:ext cx="3180838" cy="2201342"/>
          </a:xfrm>
          <a:prstGeom prst="rect">
            <a:avLst/>
          </a:prstGeom>
        </p:spPr>
      </p:pic>
      <p:sp>
        <p:nvSpPr>
          <p:cNvPr id="9" name="Donut 8">
            <a:extLst>
              <a:ext uri="{FF2B5EF4-FFF2-40B4-BE49-F238E27FC236}">
                <a16:creationId xmlns:a16="http://schemas.microsoft.com/office/drawing/2014/main" id="{8E2ACB2C-BB27-B345-8191-34B7D5F2460C}"/>
              </a:ext>
            </a:extLst>
          </p:cNvPr>
          <p:cNvSpPr/>
          <p:nvPr/>
        </p:nvSpPr>
        <p:spPr>
          <a:xfrm>
            <a:off x="8506957" y="2796992"/>
            <a:ext cx="876034" cy="800100"/>
          </a:xfrm>
          <a:prstGeom prst="donut">
            <a:avLst>
              <a:gd name="adj" fmla="val 318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602D51-E803-7C40-94EC-116342BB7BE0}"/>
              </a:ext>
            </a:extLst>
          </p:cNvPr>
          <p:cNvSpPr txBox="1"/>
          <p:nvPr/>
        </p:nvSpPr>
        <p:spPr>
          <a:xfrm>
            <a:off x="1715652" y="4655127"/>
            <a:ext cx="249273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BINOKULARNO!</a:t>
            </a:r>
          </a:p>
          <a:p>
            <a:pPr algn="ctr"/>
            <a:r>
              <a:rPr lang="en-US" dirty="0"/>
              <a:t>(z </a:t>
            </a:r>
            <a:r>
              <a:rPr lang="en-US" dirty="0" err="1"/>
              <a:t>obema</a:t>
            </a:r>
            <a:r>
              <a:rPr lang="en-US" dirty="0"/>
              <a:t> </a:t>
            </a:r>
            <a:r>
              <a:rPr lang="en-US" dirty="0" err="1"/>
              <a:t>očesoma</a:t>
            </a:r>
            <a:r>
              <a:rPr lang="en-US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33E8D-2C92-A54A-9DAE-B73FC5101761}"/>
              </a:ext>
            </a:extLst>
          </p:cNvPr>
          <p:cNvSpPr txBox="1"/>
          <p:nvPr/>
        </p:nvSpPr>
        <p:spPr>
          <a:xfrm>
            <a:off x="7199021" y="2031165"/>
            <a:ext cx="35766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Brez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izpadov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centralnih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20</a:t>
            </a:r>
            <a:r>
              <a:rPr lang="en-US" sz="2400" baseline="30000" dirty="0">
                <a:solidFill>
                  <a:schemeClr val="accent2">
                    <a:lumMod val="75000"/>
                  </a:schemeClr>
                </a:solidFill>
              </a:rPr>
              <a:t>o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Donut 12">
            <a:extLst>
              <a:ext uri="{FF2B5EF4-FFF2-40B4-BE49-F238E27FC236}">
                <a16:creationId xmlns:a16="http://schemas.microsoft.com/office/drawing/2014/main" id="{B46D599A-D884-8F49-96C4-18F3B91CA2FA}"/>
              </a:ext>
            </a:extLst>
          </p:cNvPr>
          <p:cNvSpPr/>
          <p:nvPr/>
        </p:nvSpPr>
        <p:spPr>
          <a:xfrm>
            <a:off x="7673664" y="2779233"/>
            <a:ext cx="2462646" cy="800100"/>
          </a:xfrm>
          <a:prstGeom prst="donut">
            <a:avLst>
              <a:gd name="adj" fmla="val 2680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7608F4-40E1-6E44-912A-C1ED2358316B}"/>
              </a:ext>
            </a:extLst>
          </p:cNvPr>
          <p:cNvSpPr txBox="1"/>
          <p:nvPr/>
        </p:nvSpPr>
        <p:spPr>
          <a:xfrm>
            <a:off x="6822207" y="1066668"/>
            <a:ext cx="4165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Vsaj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120</a:t>
            </a:r>
            <a:r>
              <a:rPr lang="en-US" sz="2400" baseline="30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 </a:t>
            </a:r>
            <a:r>
              <a:rPr lang="en-US" sz="24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horizontalno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, D/L 50</a:t>
            </a:r>
            <a:r>
              <a:rPr lang="en-US" sz="2400" baseline="30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</a:p>
          <a:p>
            <a:r>
              <a:rPr lang="en-US" sz="24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gor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/</a:t>
            </a:r>
            <a:r>
              <a:rPr lang="en-US" sz="24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dol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20</a:t>
            </a:r>
            <a:r>
              <a:rPr lang="en-US" sz="2400" baseline="30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</a:t>
            </a:r>
            <a:endParaRPr lang="en-US" sz="2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31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13487F-E63C-7F4A-9AF0-1C7C7683BC45}"/>
              </a:ext>
            </a:extLst>
          </p:cNvPr>
          <p:cNvSpPr txBox="1"/>
          <p:nvPr/>
        </p:nvSpPr>
        <p:spPr>
          <a:xfrm>
            <a:off x="2703515" y="448109"/>
            <a:ext cx="72342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Vidno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polje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2000" dirty="0">
                <a:solidFill>
                  <a:schemeClr val="accent4"/>
                </a:solidFill>
              </a:rPr>
              <a:t>(</a:t>
            </a:r>
            <a:r>
              <a:rPr lang="en-US" sz="2000" dirty="0" err="1">
                <a:solidFill>
                  <a:schemeClr val="accent4"/>
                </a:solidFill>
              </a:rPr>
              <a:t>periferni</a:t>
            </a:r>
            <a:r>
              <a:rPr lang="en-US" sz="2000" dirty="0">
                <a:solidFill>
                  <a:schemeClr val="accent4"/>
                </a:solidFill>
              </a:rPr>
              <a:t> vid)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800" b="1" dirty="0">
                <a:solidFill>
                  <a:schemeClr val="accent2"/>
                </a:solidFill>
              </a:rPr>
              <a:t>in </a:t>
            </a:r>
            <a:r>
              <a:rPr lang="en-US" sz="2800" b="1" dirty="0" err="1">
                <a:solidFill>
                  <a:schemeClr val="accent2"/>
                </a:solidFill>
              </a:rPr>
              <a:t>zaznavanje</a:t>
            </a:r>
            <a:r>
              <a:rPr lang="en-US" sz="2800" b="1" dirty="0">
                <a:solidFill>
                  <a:schemeClr val="accent2"/>
                </a:solidFill>
              </a:rPr>
              <a:t> </a:t>
            </a:r>
            <a:r>
              <a:rPr lang="en-US" sz="2800" b="1" dirty="0" err="1">
                <a:solidFill>
                  <a:schemeClr val="accent2"/>
                </a:solidFill>
              </a:rPr>
              <a:t>gibanja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82C65-96C8-9047-8DCC-13FAB0E9E1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4" t="9895" r="11601" b="11711"/>
          <a:stretch/>
        </p:blipFill>
        <p:spPr>
          <a:xfrm>
            <a:off x="677040" y="2144983"/>
            <a:ext cx="5541228" cy="3068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16D290-1F72-964C-BBBD-02007B80D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679" y="2213809"/>
            <a:ext cx="4596214" cy="3068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23752C-C892-C94A-994C-B160415360D0}"/>
              </a:ext>
            </a:extLst>
          </p:cNvPr>
          <p:cNvSpPr txBox="1"/>
          <p:nvPr/>
        </p:nvSpPr>
        <p:spPr>
          <a:xfrm>
            <a:off x="654430" y="2941983"/>
            <a:ext cx="461665" cy="145620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Periferni</a:t>
            </a:r>
            <a:r>
              <a:rPr lang="en-US" dirty="0">
                <a:solidFill>
                  <a:schemeClr val="bg1"/>
                </a:solidFill>
              </a:rPr>
              <a:t> vid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31F1C2-045F-3F4E-896E-E0D233388C5C}"/>
              </a:ext>
            </a:extLst>
          </p:cNvPr>
          <p:cNvSpPr txBox="1"/>
          <p:nvPr/>
        </p:nvSpPr>
        <p:spPr>
          <a:xfrm>
            <a:off x="5858962" y="3176503"/>
            <a:ext cx="461665" cy="1221681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Periferni</a:t>
            </a:r>
            <a:r>
              <a:rPr lang="en-US" dirty="0">
                <a:solidFill>
                  <a:schemeClr val="bg1"/>
                </a:solidFill>
              </a:rPr>
              <a:t> vid</a:t>
            </a:r>
          </a:p>
        </p:txBody>
      </p:sp>
    </p:spTree>
    <p:extLst>
      <p:ext uri="{BB962C8B-B14F-4D97-AF65-F5344CB8AC3E}">
        <p14:creationId xmlns:p14="http://schemas.microsoft.com/office/powerpoint/2010/main" val="191399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29AD2BB-3F3E-6440-8B88-5AC563660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24" y="2096616"/>
            <a:ext cx="4480960" cy="31636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D45A8E-A941-AD4B-8640-F427FEE8B20A}"/>
              </a:ext>
            </a:extLst>
          </p:cNvPr>
          <p:cNvSpPr txBox="1"/>
          <p:nvPr/>
        </p:nvSpPr>
        <p:spPr>
          <a:xfrm>
            <a:off x="8080075" y="917794"/>
            <a:ext cx="21912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</a:rPr>
              <a:t>Barvni</a:t>
            </a:r>
            <a:r>
              <a:rPr lang="en-US" sz="3600" b="1" dirty="0">
                <a:solidFill>
                  <a:schemeClr val="accent2"/>
                </a:solidFill>
              </a:rPr>
              <a:t> vid </a:t>
            </a:r>
            <a:endParaRPr lang="en-US" sz="24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6D19BC-159A-C34B-999B-BDF77AF7A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340" y="2096617"/>
            <a:ext cx="4480959" cy="31636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65109A-3DA8-154F-8BE6-6AB7E8E8A161}"/>
              </a:ext>
            </a:extLst>
          </p:cNvPr>
          <p:cNvSpPr txBox="1"/>
          <p:nvPr/>
        </p:nvSpPr>
        <p:spPr>
          <a:xfrm>
            <a:off x="1751464" y="917794"/>
            <a:ext cx="2656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</a:rPr>
              <a:t>Globinski</a:t>
            </a:r>
            <a:r>
              <a:rPr lang="en-US" sz="3600" b="1" dirty="0">
                <a:solidFill>
                  <a:schemeClr val="accent2"/>
                </a:solidFill>
              </a:rPr>
              <a:t> vid</a:t>
            </a:r>
            <a:endParaRPr lang="en-U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76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4A6107C-4BDE-9C44-B73A-77CE67F98A4B}"/>
              </a:ext>
            </a:extLst>
          </p:cNvPr>
          <p:cNvSpPr txBox="1">
            <a:spLocks/>
          </p:cNvSpPr>
          <p:nvPr/>
        </p:nvSpPr>
        <p:spPr>
          <a:xfrm>
            <a:off x="4938249" y="581825"/>
            <a:ext cx="3065208" cy="10220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solidFill>
                  <a:schemeClr val="accent2"/>
                </a:solidFill>
                <a:latin typeface="+mn-lt"/>
              </a:rPr>
              <a:t>Omejitve</a:t>
            </a:r>
            <a:endParaRPr lang="en-US" sz="3600" b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06AEC4-7DF2-FA4F-B805-632CB1A05A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3" t="14698" r="21160" b="11126"/>
          <a:stretch/>
        </p:blipFill>
        <p:spPr>
          <a:xfrm>
            <a:off x="4495570" y="4183791"/>
            <a:ext cx="3222753" cy="22797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A6883A-F0C9-8442-9766-3DBB0667A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814" y="1495039"/>
            <a:ext cx="3222753" cy="2235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A93181-F2D6-1348-9E2A-E8133D601B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4" b="9023"/>
          <a:stretch/>
        </p:blipFill>
        <p:spPr>
          <a:xfrm>
            <a:off x="4495569" y="1495039"/>
            <a:ext cx="3222753" cy="2235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4F91290-C4FB-BE4F-9822-59E0CA90E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5" y="4183790"/>
            <a:ext cx="3222753" cy="22797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32E8D8-0F47-B04C-A50F-3186F27AE5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815" y="4205726"/>
            <a:ext cx="3222753" cy="2235900"/>
          </a:xfrm>
          <a:prstGeom prst="rect">
            <a:avLst/>
          </a:prstGeom>
        </p:spPr>
      </p:pic>
      <p:pic>
        <p:nvPicPr>
          <p:cNvPr id="21" name="Content Placeholder 9">
            <a:extLst>
              <a:ext uri="{FF2B5EF4-FFF2-40B4-BE49-F238E27FC236}">
                <a16:creationId xmlns:a16="http://schemas.microsoft.com/office/drawing/2014/main" id="{A95EC277-1731-3F4D-B7AA-D10C6C576E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16" y="1495039"/>
            <a:ext cx="3388569" cy="22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3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9AD890-767D-8B4D-8C83-E31B9570E7B7}"/>
              </a:ext>
            </a:extLst>
          </p:cNvPr>
          <p:cNvSpPr txBox="1"/>
          <p:nvPr/>
        </p:nvSpPr>
        <p:spPr>
          <a:xfrm>
            <a:off x="5663381" y="29201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EBCD63B-634D-3B4D-8803-BEFFEB40F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6716" cy="1325563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accent2"/>
                </a:solidFill>
                <a:latin typeface="+mn-lt"/>
              </a:rPr>
              <a:t>Ostrina</a:t>
            </a:r>
            <a:r>
              <a:rPr lang="en-US" b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+mn-lt"/>
              </a:rPr>
              <a:t>vida</a:t>
            </a:r>
            <a:br>
              <a:rPr lang="en-US" b="1" dirty="0">
                <a:solidFill>
                  <a:schemeClr val="accent2"/>
                </a:solidFill>
              </a:rPr>
            </a:b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5B2A4A1-CE9B-4A4E-8EB3-5269DF08F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89" y="1170038"/>
            <a:ext cx="7921239" cy="5280826"/>
          </a:xfrm>
        </p:spPr>
      </p:pic>
    </p:spTree>
    <p:extLst>
      <p:ext uri="{BB962C8B-B14F-4D97-AF65-F5344CB8AC3E}">
        <p14:creationId xmlns:p14="http://schemas.microsoft.com/office/powerpoint/2010/main" val="2402772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FFB0CA-795C-054F-9C73-8D53B43DBBA0}"/>
              </a:ext>
            </a:extLst>
          </p:cNvPr>
          <p:cNvSpPr txBox="1"/>
          <p:nvPr/>
        </p:nvSpPr>
        <p:spPr>
          <a:xfrm>
            <a:off x="3982619" y="448109"/>
            <a:ext cx="4676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Vidno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polje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mrtvi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kot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2017CFCE-2577-0445-B4D0-36E918F76E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3" r="1563" b="13677"/>
          <a:stretch/>
        </p:blipFill>
        <p:spPr>
          <a:xfrm>
            <a:off x="697424" y="1198349"/>
            <a:ext cx="10836546" cy="542066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A97D9B24-615B-D24C-A357-4175B6A12202}"/>
              </a:ext>
            </a:extLst>
          </p:cNvPr>
          <p:cNvSpPr txBox="1"/>
          <p:nvPr/>
        </p:nvSpPr>
        <p:spPr>
          <a:xfrm>
            <a:off x="5193526" y="1684571"/>
            <a:ext cx="1748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Binokularen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vid-</a:t>
            </a:r>
          </a:p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 GLOBINSKI VID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136FABE-0DF5-114F-A33C-33403246D0DD}"/>
              </a:ext>
            </a:extLst>
          </p:cNvPr>
          <p:cNvSpPr txBox="1"/>
          <p:nvPr/>
        </p:nvSpPr>
        <p:spPr>
          <a:xfrm>
            <a:off x="5495467" y="6046973"/>
            <a:ext cx="1074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Mrtvi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kot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9CF8538-794A-8D4B-80E5-7A9DF361AF08}"/>
              </a:ext>
            </a:extLst>
          </p:cNvPr>
          <p:cNvSpPr txBox="1"/>
          <p:nvPr/>
        </p:nvSpPr>
        <p:spPr>
          <a:xfrm>
            <a:off x="5268065" y="5448989"/>
            <a:ext cx="15290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Monokularen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/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vid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426C149-026E-884E-B6A1-FDFE8B6804EA}"/>
              </a:ext>
            </a:extLst>
          </p:cNvPr>
          <p:cNvSpPr txBox="1"/>
          <p:nvPr/>
        </p:nvSpPr>
        <p:spPr>
          <a:xfrm>
            <a:off x="2793492" y="1607627"/>
            <a:ext cx="963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45200"/>
                </a:solidFill>
              </a:rPr>
              <a:t>KONJ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14FD106-9A84-214B-8D7E-4853E8B3BB2C}"/>
              </a:ext>
            </a:extLst>
          </p:cNvPr>
          <p:cNvSpPr txBox="1"/>
          <p:nvPr/>
        </p:nvSpPr>
        <p:spPr>
          <a:xfrm>
            <a:off x="8137047" y="1607627"/>
            <a:ext cx="1340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945200"/>
                </a:solidFill>
              </a:rPr>
              <a:t>ČLOVEK</a:t>
            </a:r>
          </a:p>
        </p:txBody>
      </p:sp>
      <p:sp>
        <p:nvSpPr>
          <p:cNvPr id="2" name="Block Arc 1">
            <a:extLst>
              <a:ext uri="{FF2B5EF4-FFF2-40B4-BE49-F238E27FC236}">
                <a16:creationId xmlns:a16="http://schemas.microsoft.com/office/drawing/2014/main" id="{8EBF15F0-DF96-A34E-B9ED-ED200D02799F}"/>
              </a:ext>
            </a:extLst>
          </p:cNvPr>
          <p:cNvSpPr/>
          <p:nvPr/>
        </p:nvSpPr>
        <p:spPr>
          <a:xfrm>
            <a:off x="7212450" y="2814037"/>
            <a:ext cx="3190009" cy="2958117"/>
          </a:xfrm>
          <a:prstGeom prst="blockArc">
            <a:avLst>
              <a:gd name="adj1" fmla="val 10754069"/>
              <a:gd name="adj2" fmla="val 113207"/>
              <a:gd name="adj3" fmla="val 549"/>
            </a:avLst>
          </a:prstGeom>
          <a:solidFill>
            <a:schemeClr val="accent6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C2907B-BE2F-5347-AC10-8BDC5650CE2D}"/>
              </a:ext>
            </a:extLst>
          </p:cNvPr>
          <p:cNvSpPr txBox="1"/>
          <p:nvPr/>
        </p:nvSpPr>
        <p:spPr>
          <a:xfrm>
            <a:off x="10172699" y="3397827"/>
            <a:ext cx="1189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180</a:t>
            </a:r>
            <a:r>
              <a:rPr lang="en-US" b="1" baseline="30000" dirty="0">
                <a:solidFill>
                  <a:schemeClr val="accent6">
                    <a:lumMod val="50000"/>
                  </a:schemeClr>
                </a:solidFill>
              </a:rPr>
              <a:t>o—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200</a:t>
            </a:r>
            <a:r>
              <a:rPr lang="en-US" b="1" baseline="30000" dirty="0">
                <a:solidFill>
                  <a:schemeClr val="accent6">
                    <a:lumMod val="50000"/>
                  </a:schemeClr>
                </a:solidFill>
              </a:rPr>
              <a:t>o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gibanje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9A13D8D8-FC47-C048-9796-7D787B8DA37C}"/>
              </a:ext>
            </a:extLst>
          </p:cNvPr>
          <p:cNvSpPr/>
          <p:nvPr/>
        </p:nvSpPr>
        <p:spPr>
          <a:xfrm>
            <a:off x="6900322" y="2130847"/>
            <a:ext cx="3832787" cy="3192314"/>
          </a:xfrm>
          <a:prstGeom prst="blockArc">
            <a:avLst>
              <a:gd name="adj1" fmla="val 12575133"/>
              <a:gd name="adj2" fmla="val 19885504"/>
              <a:gd name="adj3" fmla="val 597"/>
            </a:avLst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8FE4CF-E067-D242-9C25-F67F37FA4090}"/>
              </a:ext>
            </a:extLst>
          </p:cNvPr>
          <p:cNvSpPr txBox="1"/>
          <p:nvPr/>
        </p:nvSpPr>
        <p:spPr>
          <a:xfrm>
            <a:off x="8746436" y="2141274"/>
            <a:ext cx="1794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	     </a:t>
            </a:r>
            <a:r>
              <a:rPr lang="en-US" b="1" dirty="0">
                <a:solidFill>
                  <a:srgbClr val="C00000"/>
                </a:solidFill>
              </a:rPr>
              <a:t>120</a:t>
            </a:r>
            <a:r>
              <a:rPr lang="en-US" b="1" baseline="30000" dirty="0">
                <a:solidFill>
                  <a:srgbClr val="C00000"/>
                </a:solidFill>
              </a:rPr>
              <a:t>o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            </a:t>
            </a:r>
            <a:r>
              <a:rPr lang="en-US" b="1" dirty="0" err="1">
                <a:solidFill>
                  <a:srgbClr val="C00000"/>
                </a:solidFill>
              </a:rPr>
              <a:t>barve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536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4F11064-FFE1-044E-A053-1030CAB094B9}"/>
              </a:ext>
            </a:extLst>
          </p:cNvPr>
          <p:cNvSpPr txBox="1"/>
          <p:nvPr/>
        </p:nvSpPr>
        <p:spPr>
          <a:xfrm>
            <a:off x="2491141" y="4604657"/>
            <a:ext cx="46713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5B71EF-3FE5-9740-9353-34A25B1C2A37}"/>
              </a:ext>
            </a:extLst>
          </p:cNvPr>
          <p:cNvSpPr txBox="1"/>
          <p:nvPr/>
        </p:nvSpPr>
        <p:spPr>
          <a:xfrm>
            <a:off x="2545555" y="4583743"/>
            <a:ext cx="46713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C61EFE-F681-E442-8FBC-56BADBF59312}"/>
              </a:ext>
            </a:extLst>
          </p:cNvPr>
          <p:cNvSpPr txBox="1"/>
          <p:nvPr/>
        </p:nvSpPr>
        <p:spPr>
          <a:xfrm>
            <a:off x="3992719" y="221701"/>
            <a:ext cx="41773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/>
                </a:solidFill>
              </a:rPr>
              <a:t>Vidno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  <a:r>
              <a:rPr lang="en-US" sz="3200" b="1" dirty="0" err="1">
                <a:solidFill>
                  <a:schemeClr val="accent2"/>
                </a:solidFill>
              </a:rPr>
              <a:t>polje</a:t>
            </a:r>
            <a:r>
              <a:rPr lang="en-US" sz="3200" b="1" dirty="0">
                <a:solidFill>
                  <a:schemeClr val="accent2"/>
                </a:solidFill>
              </a:rPr>
              <a:t> – </a:t>
            </a:r>
            <a:r>
              <a:rPr lang="en-US" sz="3200" b="1" dirty="0" err="1">
                <a:solidFill>
                  <a:schemeClr val="accent2"/>
                </a:solidFill>
              </a:rPr>
              <a:t>mrtvi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  <a:r>
              <a:rPr lang="en-US" sz="3200" b="1" dirty="0" err="1">
                <a:solidFill>
                  <a:schemeClr val="accent2"/>
                </a:solidFill>
              </a:rPr>
              <a:t>kot</a:t>
            </a:r>
            <a:endParaRPr lang="en-US" sz="3200" b="1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D615EB-540B-994A-BB55-CDC1D7FDF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045" y="913092"/>
            <a:ext cx="4231460" cy="52018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3B78E2-5C3E-9A40-A55F-3B3A9E0EB219}"/>
              </a:ext>
            </a:extLst>
          </p:cNvPr>
          <p:cNvSpPr txBox="1"/>
          <p:nvPr/>
        </p:nvSpPr>
        <p:spPr>
          <a:xfrm>
            <a:off x="1646314" y="3244772"/>
            <a:ext cx="11328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Mrtvi</a:t>
            </a:r>
            <a:r>
              <a:rPr lang="en-US" dirty="0"/>
              <a:t> </a:t>
            </a:r>
            <a:r>
              <a:rPr lang="en-US" dirty="0" err="1"/>
              <a:t>kot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0D3A89-C996-DD40-8A72-ABFCCFC30316}"/>
              </a:ext>
            </a:extLst>
          </p:cNvPr>
          <p:cNvSpPr txBox="1"/>
          <p:nvPr/>
        </p:nvSpPr>
        <p:spPr>
          <a:xfrm>
            <a:off x="3057007" y="4804708"/>
            <a:ext cx="1057790" cy="646331"/>
          </a:xfrm>
          <a:prstGeom prst="rect">
            <a:avLst/>
          </a:prstGeom>
          <a:solidFill>
            <a:srgbClr val="0B75FF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Vzvratno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 err="1">
                <a:solidFill>
                  <a:schemeClr val="bg1"/>
                </a:solidFill>
              </a:rPr>
              <a:t>ogledalo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A1CE1E-F99E-EF41-B769-FC748F53072E}"/>
              </a:ext>
            </a:extLst>
          </p:cNvPr>
          <p:cNvSpPr txBox="1"/>
          <p:nvPr/>
        </p:nvSpPr>
        <p:spPr>
          <a:xfrm>
            <a:off x="2491140" y="4583743"/>
            <a:ext cx="46713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A1956E-3A17-3C47-9FF4-EB82F37FF24E}"/>
              </a:ext>
            </a:extLst>
          </p:cNvPr>
          <p:cNvSpPr txBox="1"/>
          <p:nvPr/>
        </p:nvSpPr>
        <p:spPr>
          <a:xfrm>
            <a:off x="4523616" y="3229998"/>
            <a:ext cx="11328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Mrtvi</a:t>
            </a:r>
            <a:r>
              <a:rPr lang="en-US" dirty="0"/>
              <a:t> </a:t>
            </a:r>
            <a:r>
              <a:rPr lang="en-US" dirty="0" err="1"/>
              <a:t>kot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D04500-2BC9-594B-B668-80BEAE5B91E0}"/>
              </a:ext>
            </a:extLst>
          </p:cNvPr>
          <p:cNvSpPr txBox="1"/>
          <p:nvPr/>
        </p:nvSpPr>
        <p:spPr>
          <a:xfrm>
            <a:off x="4183075" y="4603483"/>
            <a:ext cx="518134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ACD1E3-4D0E-9440-866A-FB4DD08E11B0}"/>
              </a:ext>
            </a:extLst>
          </p:cNvPr>
          <p:cNvSpPr txBox="1"/>
          <p:nvPr/>
        </p:nvSpPr>
        <p:spPr>
          <a:xfrm>
            <a:off x="4183075" y="4788149"/>
            <a:ext cx="848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Stransko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ogledalo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5E2125-91E4-7044-8B57-576B1D6D41DD}"/>
              </a:ext>
            </a:extLst>
          </p:cNvPr>
          <p:cNvSpPr txBox="1"/>
          <p:nvPr/>
        </p:nvSpPr>
        <p:spPr>
          <a:xfrm>
            <a:off x="2293261" y="4534710"/>
            <a:ext cx="848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Stransko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ogledalo</a:t>
            </a:r>
            <a:endParaRPr lang="en-US" sz="1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8FDBA32-919E-F04E-A405-6BDB7DA6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473" y="2153496"/>
            <a:ext cx="4081601" cy="272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87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366FAC-45D3-1D40-9E7F-65EB881892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1" t="15837" r="49977" b="16674"/>
          <a:stretch/>
        </p:blipFill>
        <p:spPr>
          <a:xfrm>
            <a:off x="520579" y="2774665"/>
            <a:ext cx="3341170" cy="25149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22AA375-4E74-F54C-94FB-B6E278F7B316}"/>
              </a:ext>
            </a:extLst>
          </p:cNvPr>
          <p:cNvSpPr txBox="1"/>
          <p:nvPr/>
        </p:nvSpPr>
        <p:spPr>
          <a:xfrm>
            <a:off x="3272628" y="373942"/>
            <a:ext cx="6962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Vidno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polje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bolezni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poškodbe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775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7DAEAA-F4DC-F94B-B472-0D7784FD13EE}"/>
              </a:ext>
            </a:extLst>
          </p:cNvPr>
          <p:cNvSpPr txBox="1"/>
          <p:nvPr/>
        </p:nvSpPr>
        <p:spPr>
          <a:xfrm>
            <a:off x="3272628" y="383775"/>
            <a:ext cx="6962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Vidno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polje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bolezni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poškodbe</a:t>
            </a:r>
            <a:endParaRPr lang="en-US" sz="36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366FAC-45D3-1D40-9E7F-65EB881892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1" t="15837" r="49977" b="16674"/>
          <a:stretch/>
        </p:blipFill>
        <p:spPr>
          <a:xfrm>
            <a:off x="520579" y="2774665"/>
            <a:ext cx="3341170" cy="25149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1714AE-6F2A-4D40-ABA8-508491F4D9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4" b="9023"/>
          <a:stretch/>
        </p:blipFill>
        <p:spPr>
          <a:xfrm>
            <a:off x="4521899" y="2774665"/>
            <a:ext cx="3225229" cy="25149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AC09BB9-99FD-6748-BD92-15143BAE4B32}"/>
              </a:ext>
            </a:extLst>
          </p:cNvPr>
          <p:cNvSpPr txBox="1"/>
          <p:nvPr/>
        </p:nvSpPr>
        <p:spPr>
          <a:xfrm>
            <a:off x="4062246" y="1396182"/>
            <a:ext cx="41445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/>
              <a:t>Starostna</a:t>
            </a:r>
            <a:r>
              <a:rPr lang="en-US" sz="2400" dirty="0"/>
              <a:t> </a:t>
            </a:r>
            <a:r>
              <a:rPr lang="en-US" sz="2400" dirty="0" err="1"/>
              <a:t>degeneracija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 err="1"/>
              <a:t>rumene</a:t>
            </a:r>
            <a:r>
              <a:rPr lang="en-US" sz="2400" dirty="0"/>
              <a:t> </a:t>
            </a:r>
            <a:r>
              <a:rPr lang="en-US" sz="2400" dirty="0" err="1"/>
              <a:t>pege</a:t>
            </a:r>
            <a:r>
              <a:rPr lang="en-US" sz="2400" dirty="0"/>
              <a:t>/ </a:t>
            </a:r>
            <a:r>
              <a:rPr lang="en-US" sz="2400" dirty="0" err="1"/>
              <a:t>okvara</a:t>
            </a:r>
            <a:r>
              <a:rPr lang="en-US" sz="2400" dirty="0"/>
              <a:t> </a:t>
            </a:r>
            <a:r>
              <a:rPr lang="en-US" sz="2400" dirty="0" err="1"/>
              <a:t>mrežnice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 err="1"/>
              <a:t>zaradi</a:t>
            </a:r>
            <a:r>
              <a:rPr lang="en-US" sz="2400" dirty="0"/>
              <a:t> </a:t>
            </a:r>
            <a:r>
              <a:rPr lang="en-US" sz="2400" dirty="0" err="1"/>
              <a:t>sladkorne</a:t>
            </a:r>
            <a:r>
              <a:rPr lang="en-US" sz="2400" dirty="0"/>
              <a:t> </a:t>
            </a:r>
            <a:r>
              <a:rPr lang="en-US" sz="2400" dirty="0" err="1"/>
              <a:t>bolezni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5133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366FAC-45D3-1D40-9E7F-65EB881892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1" t="15837" r="49977" b="16674"/>
          <a:stretch/>
        </p:blipFill>
        <p:spPr>
          <a:xfrm>
            <a:off x="520579" y="2774665"/>
            <a:ext cx="3341170" cy="25149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1714AE-6F2A-4D40-ABA8-508491F4D9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4" b="9023"/>
          <a:stretch/>
        </p:blipFill>
        <p:spPr>
          <a:xfrm>
            <a:off x="4521899" y="2774665"/>
            <a:ext cx="3225229" cy="25149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D4A812-DBC7-BB4F-80F6-CE1AAAA355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0" t="16990" r="1539" b="16916"/>
          <a:stretch/>
        </p:blipFill>
        <p:spPr>
          <a:xfrm>
            <a:off x="8407279" y="2774665"/>
            <a:ext cx="3225229" cy="25149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AC09BB9-99FD-6748-BD92-15143BAE4B32}"/>
              </a:ext>
            </a:extLst>
          </p:cNvPr>
          <p:cNvSpPr txBox="1"/>
          <p:nvPr/>
        </p:nvSpPr>
        <p:spPr>
          <a:xfrm>
            <a:off x="4062246" y="1396182"/>
            <a:ext cx="41445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/>
              <a:t>Starostna</a:t>
            </a:r>
            <a:r>
              <a:rPr lang="en-US" sz="2400" dirty="0"/>
              <a:t> </a:t>
            </a:r>
            <a:r>
              <a:rPr lang="en-US" sz="2400" dirty="0" err="1"/>
              <a:t>degeneracija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 err="1"/>
              <a:t>rumene</a:t>
            </a:r>
            <a:r>
              <a:rPr lang="en-US" sz="2400" dirty="0"/>
              <a:t> </a:t>
            </a:r>
            <a:r>
              <a:rPr lang="en-US" sz="2400" dirty="0" err="1"/>
              <a:t>pege</a:t>
            </a:r>
            <a:r>
              <a:rPr lang="en-US" sz="2400" dirty="0"/>
              <a:t>/ </a:t>
            </a:r>
            <a:r>
              <a:rPr lang="en-US" sz="2400" dirty="0" err="1"/>
              <a:t>okvara</a:t>
            </a:r>
            <a:r>
              <a:rPr lang="en-US" sz="2400" dirty="0"/>
              <a:t> </a:t>
            </a:r>
            <a:r>
              <a:rPr lang="en-US" sz="2400" dirty="0" err="1"/>
              <a:t>mrežnice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 err="1"/>
              <a:t>zaradi</a:t>
            </a:r>
            <a:r>
              <a:rPr lang="en-US" sz="2400" dirty="0"/>
              <a:t> </a:t>
            </a:r>
            <a:r>
              <a:rPr lang="en-US" sz="2400" dirty="0" err="1"/>
              <a:t>sladkorne</a:t>
            </a:r>
            <a:r>
              <a:rPr lang="en-US" sz="2400" dirty="0"/>
              <a:t> </a:t>
            </a:r>
            <a:r>
              <a:rPr lang="en-US" sz="2400" dirty="0" err="1"/>
              <a:t>bolezni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5F01D6-5001-484D-80F6-650C446CAF1C}"/>
              </a:ext>
            </a:extLst>
          </p:cNvPr>
          <p:cNvSpPr txBox="1"/>
          <p:nvPr/>
        </p:nvSpPr>
        <p:spPr>
          <a:xfrm>
            <a:off x="8407279" y="1568870"/>
            <a:ext cx="3172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Glavkom</a:t>
            </a:r>
            <a:endParaRPr lang="en-US" sz="2400" dirty="0"/>
          </a:p>
          <a:p>
            <a:r>
              <a:rPr lang="en-US" sz="2400" dirty="0"/>
              <a:t>/</a:t>
            </a:r>
            <a:r>
              <a:rPr lang="en-US" sz="2400" dirty="0" err="1"/>
              <a:t>pigmentna</a:t>
            </a:r>
            <a:r>
              <a:rPr lang="en-US" sz="2400" dirty="0"/>
              <a:t> </a:t>
            </a:r>
            <a:r>
              <a:rPr lang="en-US" sz="2400" dirty="0" err="1"/>
              <a:t>retinopatija</a:t>
            </a:r>
            <a:endParaRPr lang="en-US" sz="2400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41AB16C-FD46-3E4F-8F90-3ECEA96C3F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7466" y="437367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Vidno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polje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–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bolezni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/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poškodbe</a:t>
            </a:r>
            <a:endParaRPr lang="en-US" sz="3600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825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01C947E-4D71-EF46-A9A1-245E5DE7C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Vidno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polje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-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glavkom</a:t>
            </a:r>
            <a:endParaRPr lang="en-US" sz="36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E1B4A-0651-4943-BB4F-F163B43EA0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5" r="51173" b="3275"/>
          <a:stretch/>
        </p:blipFill>
        <p:spPr>
          <a:xfrm>
            <a:off x="580104" y="2094271"/>
            <a:ext cx="5319252" cy="29693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971718-B56C-274B-976C-1835EC6007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6" t="6383" r="807" b="4032"/>
          <a:stretch/>
        </p:blipFill>
        <p:spPr>
          <a:xfrm>
            <a:off x="6194323" y="2116885"/>
            <a:ext cx="5456904" cy="294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89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7DAEAA-F4DC-F94B-B472-0D7784FD13EE}"/>
              </a:ext>
            </a:extLst>
          </p:cNvPr>
          <p:cNvSpPr txBox="1"/>
          <p:nvPr/>
        </p:nvSpPr>
        <p:spPr>
          <a:xfrm>
            <a:off x="3732291" y="328100"/>
            <a:ext cx="52822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Vidno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polje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tunelski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vid !</a:t>
            </a:r>
            <a:endParaRPr lang="en-US" sz="3600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BE5585-0F44-A141-B585-420BBEB41D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1966" r="1033" b="2782"/>
          <a:stretch/>
        </p:blipFill>
        <p:spPr>
          <a:xfrm>
            <a:off x="1047070" y="1930816"/>
            <a:ext cx="5051387" cy="29288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012FFEB-6658-1F4B-97DD-6FD595AE9317}"/>
              </a:ext>
            </a:extLst>
          </p:cNvPr>
          <p:cNvSpPr txBox="1"/>
          <p:nvPr/>
        </p:nvSpPr>
        <p:spPr>
          <a:xfrm>
            <a:off x="4589559" y="4265349"/>
            <a:ext cx="1448368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</a:rPr>
              <a:t>Normalno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vidno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polje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F715ED-E437-8D44-BB1F-C284671B9789}"/>
              </a:ext>
            </a:extLst>
          </p:cNvPr>
          <p:cNvSpPr txBox="1"/>
          <p:nvPr/>
        </p:nvSpPr>
        <p:spPr>
          <a:xfrm>
            <a:off x="4015069" y="3834180"/>
            <a:ext cx="1981093" cy="2616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50 % </a:t>
            </a:r>
            <a:r>
              <a:rPr lang="en-US" sz="1100" dirty="0" err="1">
                <a:solidFill>
                  <a:schemeClr val="bg1"/>
                </a:solidFill>
              </a:rPr>
              <a:t>uporabnega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vidnega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polja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656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7DAEAA-F4DC-F94B-B472-0D7784FD13EE}"/>
              </a:ext>
            </a:extLst>
          </p:cNvPr>
          <p:cNvSpPr txBox="1"/>
          <p:nvPr/>
        </p:nvSpPr>
        <p:spPr>
          <a:xfrm>
            <a:off x="3732291" y="328100"/>
            <a:ext cx="52822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Vidno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polje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tunelski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vid !</a:t>
            </a:r>
            <a:endParaRPr lang="en-US" sz="36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CECC5C-66BA-D746-B222-CF8AFB70671C}"/>
              </a:ext>
            </a:extLst>
          </p:cNvPr>
          <p:cNvSpPr txBox="1"/>
          <p:nvPr/>
        </p:nvSpPr>
        <p:spPr>
          <a:xfrm>
            <a:off x="6673599" y="1322872"/>
            <a:ext cx="43031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Višja</a:t>
            </a:r>
            <a:r>
              <a:rPr lang="en-US" sz="2400" dirty="0"/>
              <a:t> </a:t>
            </a:r>
            <a:r>
              <a:rPr lang="en-US" sz="2400" dirty="0" err="1"/>
              <a:t>hitrost</a:t>
            </a:r>
            <a:r>
              <a:rPr lang="en-US" sz="2400" dirty="0"/>
              <a:t>          </a:t>
            </a:r>
            <a:r>
              <a:rPr lang="en-US" sz="2400" dirty="0" err="1"/>
              <a:t>ožje</a:t>
            </a:r>
            <a:r>
              <a:rPr lang="en-US" sz="2400" dirty="0"/>
              <a:t> </a:t>
            </a:r>
            <a:r>
              <a:rPr lang="en-US" sz="2400" dirty="0" err="1"/>
              <a:t>vidne</a:t>
            </a:r>
            <a:r>
              <a:rPr lang="en-US" sz="2400" dirty="0"/>
              <a:t> </a:t>
            </a:r>
            <a:r>
              <a:rPr lang="en-US" sz="2400" dirty="0" err="1"/>
              <a:t>polje</a:t>
            </a:r>
            <a:endParaRPr lang="en-US" sz="2400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0BBCF6-32D3-2B4B-91BE-98D71CC100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3" r="17538"/>
          <a:stretch/>
        </p:blipFill>
        <p:spPr>
          <a:xfrm>
            <a:off x="6673599" y="1930816"/>
            <a:ext cx="5066836" cy="2928817"/>
          </a:xfrm>
          <a:prstGeom prst="rect">
            <a:avLst/>
          </a:prstGeom>
        </p:spPr>
      </p:pic>
      <p:sp>
        <p:nvSpPr>
          <p:cNvPr id="14" name="Right Arrow 13">
            <a:extLst>
              <a:ext uri="{FF2B5EF4-FFF2-40B4-BE49-F238E27FC236}">
                <a16:creationId xmlns:a16="http://schemas.microsoft.com/office/drawing/2014/main" id="{C7CE714B-6312-3747-8C14-7ED2D600EDEA}"/>
              </a:ext>
            </a:extLst>
          </p:cNvPr>
          <p:cNvSpPr/>
          <p:nvPr/>
        </p:nvSpPr>
        <p:spPr>
          <a:xfrm flipV="1">
            <a:off x="8461376" y="1444794"/>
            <a:ext cx="249381" cy="182050"/>
          </a:xfrm>
          <a:prstGeom prst="rightArrow">
            <a:avLst/>
          </a:prstGeom>
          <a:solidFill>
            <a:schemeClr val="accent2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BE5585-0F44-A141-B585-420BBEB41D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" t="1966" r="1033" b="2782"/>
          <a:stretch/>
        </p:blipFill>
        <p:spPr>
          <a:xfrm>
            <a:off x="1047070" y="1930816"/>
            <a:ext cx="5051387" cy="29288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012FFEB-6658-1F4B-97DD-6FD595AE9317}"/>
              </a:ext>
            </a:extLst>
          </p:cNvPr>
          <p:cNvSpPr txBox="1"/>
          <p:nvPr/>
        </p:nvSpPr>
        <p:spPr>
          <a:xfrm>
            <a:off x="4589559" y="4265349"/>
            <a:ext cx="1448368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</a:rPr>
              <a:t>Normalno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vidno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polje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F715ED-E437-8D44-BB1F-C284671B9789}"/>
              </a:ext>
            </a:extLst>
          </p:cNvPr>
          <p:cNvSpPr txBox="1"/>
          <p:nvPr/>
        </p:nvSpPr>
        <p:spPr>
          <a:xfrm>
            <a:off x="4015069" y="3834180"/>
            <a:ext cx="1981093" cy="2616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50 % </a:t>
            </a:r>
            <a:r>
              <a:rPr lang="en-US" sz="1100" dirty="0" err="1">
                <a:solidFill>
                  <a:schemeClr val="bg1"/>
                </a:solidFill>
              </a:rPr>
              <a:t>uporabnega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vidnega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polja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506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9A5FE1-9291-AC45-86B6-B5A2D6836DB1}"/>
              </a:ext>
            </a:extLst>
          </p:cNvPr>
          <p:cNvSpPr txBox="1"/>
          <p:nvPr/>
        </p:nvSpPr>
        <p:spPr>
          <a:xfrm>
            <a:off x="3205316" y="2782669"/>
            <a:ext cx="806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3" name="Tunnel vision #kawasaki.mp4">
            <a:hlinkClick r:id="" action="ppaction://media"/>
            <a:extLst>
              <a:ext uri="{FF2B5EF4-FFF2-40B4-BE49-F238E27FC236}">
                <a16:creationId xmlns:a16="http://schemas.microsoft.com/office/drawing/2014/main" id="{6002083D-CB9B-294E-8A4E-3EB8C98EE0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7347"/>
          <a:stretch/>
        </p:blipFill>
        <p:spPr>
          <a:xfrm>
            <a:off x="4147524" y="559975"/>
            <a:ext cx="3905096" cy="5738050"/>
          </a:xfrm>
          <a:prstGeom prst="rect">
            <a:avLst/>
          </a:prstGeom>
        </p:spPr>
      </p:pic>
      <p:sp>
        <p:nvSpPr>
          <p:cNvPr id="4" name="Pravokotnik 3">
            <a:extLst>
              <a:ext uri="{FF2B5EF4-FFF2-40B4-BE49-F238E27FC236}">
                <a16:creationId xmlns:a16="http://schemas.microsoft.com/office/drawing/2014/main" id="{067D4DEF-C525-49E4-BE5C-90327018A205}"/>
              </a:ext>
            </a:extLst>
          </p:cNvPr>
          <p:cNvSpPr/>
          <p:nvPr/>
        </p:nvSpPr>
        <p:spPr>
          <a:xfrm>
            <a:off x="3713614" y="190643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l-SI" dirty="0">
              <a:solidFill>
                <a:schemeClr val="bg1"/>
              </a:solidFill>
            </a:endParaRPr>
          </a:p>
          <a:p>
            <a:endParaRPr lang="sl-S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8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8362D00-508D-ED44-BC8E-35EEDB5A74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26" r="15742" b="2487"/>
          <a:stretch/>
        </p:blipFill>
        <p:spPr>
          <a:xfrm>
            <a:off x="1199054" y="1431494"/>
            <a:ext cx="4140344" cy="20840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20213-4B69-4647-A2A2-3EDD268CE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485" y="1431494"/>
            <a:ext cx="2097255" cy="20840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615A47-ADCC-AB43-8E2A-434073A83557}"/>
              </a:ext>
            </a:extLst>
          </p:cNvPr>
          <p:cNvSpPr txBox="1"/>
          <p:nvPr/>
        </p:nvSpPr>
        <p:spPr>
          <a:xfrm>
            <a:off x="1077897" y="368389"/>
            <a:ext cx="5048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Kontrastna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</a:rPr>
              <a:t>občutljivost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  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311ED8-02C4-1042-B850-863AE95DFD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832" y="3932332"/>
            <a:ext cx="3136116" cy="208406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D6F0E6-502E-714E-BD9E-927202358442}"/>
              </a:ext>
            </a:extLst>
          </p:cNvPr>
          <p:cNvSpPr txBox="1"/>
          <p:nvPr/>
        </p:nvSpPr>
        <p:spPr>
          <a:xfrm>
            <a:off x="4045892" y="6165503"/>
            <a:ext cx="742382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Effects of Milk vs Dark Chocolate Consumption on Visual Acuity and Contrast Sensitivity Within 2 </a:t>
            </a:r>
            <a:r>
              <a:rPr lang="en-US" sz="1050" b="1" dirty="0" err="1"/>
              <a:t>Hours</a:t>
            </a:r>
            <a:r>
              <a:rPr lang="en-US" sz="1050" dirty="0" err="1"/>
              <a:t>A</a:t>
            </a:r>
            <a:r>
              <a:rPr lang="en-US" sz="1050" dirty="0"/>
              <a:t> Randomized Clinical Trial</a:t>
            </a:r>
            <a:endParaRPr lang="en-US" sz="1050" b="1" dirty="0"/>
          </a:p>
          <a:p>
            <a:r>
              <a:rPr lang="en-US" sz="1050" dirty="0">
                <a:hlinkClick r:id="rId6"/>
              </a:rPr>
              <a:t>Jeff C. Rabin, OD, MS, PhD</a:t>
            </a:r>
            <a:r>
              <a:rPr lang="en-US" sz="1050" baseline="30000" dirty="0">
                <a:hlinkClick r:id="rId6"/>
              </a:rPr>
              <a:t>1</a:t>
            </a:r>
            <a:r>
              <a:rPr lang="en-US" sz="1050" dirty="0"/>
              <a:t>; </a:t>
            </a:r>
            <a:r>
              <a:rPr lang="en-US" sz="1050" dirty="0">
                <a:hlinkClick r:id="rId7"/>
              </a:rPr>
              <a:t>Nirmani Karunathilake, BS, MS</a:t>
            </a:r>
            <a:r>
              <a:rPr lang="en-US" sz="1050" baseline="30000" dirty="0">
                <a:hlinkClick r:id="rId7"/>
              </a:rPr>
              <a:t>1</a:t>
            </a:r>
            <a:r>
              <a:rPr lang="en-US" sz="1050" dirty="0"/>
              <a:t>; </a:t>
            </a:r>
            <a:r>
              <a:rPr lang="en-US" sz="1050" dirty="0">
                <a:hlinkClick r:id="rId8"/>
              </a:rPr>
              <a:t>Korey Patrizi, BS</a:t>
            </a:r>
            <a:r>
              <a:rPr lang="en-US" sz="1050" baseline="30000" dirty="0">
                <a:hlinkClick r:id="rId8"/>
              </a:rPr>
              <a:t>1</a:t>
            </a:r>
            <a:endParaRPr lang="en-US" sz="105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270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E597E8-2B96-9E4D-A064-DFE00EEB29EC}"/>
              </a:ext>
            </a:extLst>
          </p:cNvPr>
          <p:cNvSpPr txBox="1"/>
          <p:nvPr/>
        </p:nvSpPr>
        <p:spPr>
          <a:xfrm>
            <a:off x="4359189" y="191378"/>
            <a:ext cx="3483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Slabši</a:t>
            </a:r>
            <a:r>
              <a:rPr lang="en-US" sz="3600" b="1" dirty="0">
                <a:solidFill>
                  <a:schemeClr val="accent2"/>
                </a:solidFill>
              </a:rPr>
              <a:t> vid </a:t>
            </a:r>
            <a:r>
              <a:rPr lang="en-US" sz="3600" b="1" dirty="0" err="1">
                <a:solidFill>
                  <a:schemeClr val="accent2"/>
                </a:solidFill>
              </a:rPr>
              <a:t>ponoči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017055-BDBD-0442-AA9F-7D2CDABD96BD}"/>
              </a:ext>
            </a:extLst>
          </p:cNvPr>
          <p:cNvSpPr txBox="1"/>
          <p:nvPr/>
        </p:nvSpPr>
        <p:spPr>
          <a:xfrm>
            <a:off x="1212602" y="1917204"/>
            <a:ext cx="2497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Slabša</a:t>
            </a:r>
            <a:r>
              <a:rPr lang="en-US" sz="2400" dirty="0"/>
              <a:t> </a:t>
            </a:r>
            <a:r>
              <a:rPr lang="en-US" sz="2400" dirty="0" err="1"/>
              <a:t>ostrina</a:t>
            </a:r>
            <a:r>
              <a:rPr lang="en-US" sz="2400" dirty="0"/>
              <a:t> </a:t>
            </a:r>
            <a:r>
              <a:rPr lang="en-US" sz="2400" dirty="0" err="1"/>
              <a:t>vida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053370-CCCC-E54B-A99F-1B6BA7D7FE8F}"/>
              </a:ext>
            </a:extLst>
          </p:cNvPr>
          <p:cNvSpPr txBox="1"/>
          <p:nvPr/>
        </p:nvSpPr>
        <p:spPr>
          <a:xfrm>
            <a:off x="9156421" y="1732538"/>
            <a:ext cx="2054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Slabši</a:t>
            </a:r>
            <a:r>
              <a:rPr lang="en-US" sz="2400" dirty="0"/>
              <a:t> </a:t>
            </a:r>
            <a:r>
              <a:rPr lang="en-US" sz="2400" dirty="0" err="1"/>
              <a:t>kontrasti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6E8656-5B27-D544-91B7-5B65FEDAB9F2}"/>
              </a:ext>
            </a:extLst>
          </p:cNvPr>
          <p:cNvSpPr txBox="1"/>
          <p:nvPr/>
        </p:nvSpPr>
        <p:spPr>
          <a:xfrm>
            <a:off x="4180454" y="3868663"/>
            <a:ext cx="371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Počasnejše</a:t>
            </a:r>
            <a:r>
              <a:rPr lang="en-US" sz="2400" dirty="0"/>
              <a:t> </a:t>
            </a:r>
            <a:r>
              <a:rPr lang="en-US" sz="2400" dirty="0" err="1"/>
              <a:t>prilagajanje</a:t>
            </a:r>
            <a:r>
              <a:rPr lang="en-US" sz="2400" dirty="0"/>
              <a:t> </a:t>
            </a:r>
            <a:r>
              <a:rPr lang="en-US" sz="2400" dirty="0" err="1"/>
              <a:t>temi</a:t>
            </a:r>
            <a:endParaRPr lang="en-US" sz="2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087027-FE47-FD4C-926F-B98655A6AC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07" b="13773"/>
          <a:stretch/>
        </p:blipFill>
        <p:spPr>
          <a:xfrm>
            <a:off x="3964548" y="4657335"/>
            <a:ext cx="4150971" cy="1793339"/>
          </a:xfrm>
          <a:prstGeom prst="rect">
            <a:avLst/>
          </a:prstGeom>
          <a:solidFill>
            <a:schemeClr val="accent5">
              <a:lumMod val="40000"/>
              <a:lumOff val="60000"/>
              <a:alpha val="0"/>
            </a:schemeClr>
          </a:solidFill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0AC38F5-DED2-174D-B467-507D18AC1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151" y="2441694"/>
            <a:ext cx="3323462" cy="221564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EC7300D-A110-1F4A-9598-B46EB4F56C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7" t="9091" r="18720" b="6086"/>
          <a:stretch/>
        </p:blipFill>
        <p:spPr>
          <a:xfrm>
            <a:off x="1315373" y="2658429"/>
            <a:ext cx="2282288" cy="3193945"/>
          </a:xfrm>
          <a:prstGeom prst="rect">
            <a:avLst/>
          </a:prstGeom>
          <a:solidFill>
            <a:schemeClr val="accent5">
              <a:lumMod val="40000"/>
              <a:lumOff val="60000"/>
              <a:alpha val="80000"/>
            </a:schemeClr>
          </a:solidFill>
          <a:ln>
            <a:solidFill>
              <a:schemeClr val="accent2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C4816DA-00D7-7548-8674-E619AC9C28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6" t="819" r="10138" b="2509"/>
          <a:stretch/>
        </p:blipFill>
        <p:spPr>
          <a:xfrm>
            <a:off x="4256920" y="881234"/>
            <a:ext cx="3734753" cy="253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4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85652B3-E129-FC41-8025-789E375A3BEA}"/>
              </a:ext>
            </a:extLst>
          </p:cNvPr>
          <p:cNvSpPr txBox="1"/>
          <p:nvPr/>
        </p:nvSpPr>
        <p:spPr>
          <a:xfrm>
            <a:off x="5192572" y="237560"/>
            <a:ext cx="2095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Bleščanje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CDB2BF-2AC8-B54E-B191-51865E8C9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3" y="1265665"/>
            <a:ext cx="3376240" cy="2245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DD0498A-779C-5643-99F9-27AC5DA853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" r="18576"/>
          <a:stretch/>
        </p:blipFill>
        <p:spPr>
          <a:xfrm>
            <a:off x="4326629" y="2445325"/>
            <a:ext cx="3387049" cy="2290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C4937C-8F7A-0C4B-AF3E-E15CBE01BA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584" y="3510865"/>
            <a:ext cx="3439727" cy="22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35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0B362D3-2BD1-9046-9800-7FC0A37824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5"/>
          <a:stretch/>
        </p:blipFill>
        <p:spPr>
          <a:xfrm>
            <a:off x="5444743" y="1688816"/>
            <a:ext cx="3108901" cy="20343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6EC137-8F5C-E048-8B1C-3E320F76B6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8" b="4592"/>
          <a:stretch/>
        </p:blipFill>
        <p:spPr>
          <a:xfrm>
            <a:off x="798348" y="4221513"/>
            <a:ext cx="3108901" cy="21049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8B8958-03CB-5A4C-B95E-D7D9221AF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sz="4800" b="1" dirty="0" err="1">
                <a:solidFill>
                  <a:schemeClr val="accent2"/>
                </a:solidFill>
                <a:latin typeface="+mn-lt"/>
              </a:rPr>
              <a:t>Omejitve</a:t>
            </a:r>
            <a:r>
              <a:rPr lang="en-US" sz="4800" b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4800" b="1" dirty="0" err="1">
                <a:solidFill>
                  <a:schemeClr val="accent2"/>
                </a:solidFill>
                <a:latin typeface="+mn-lt"/>
              </a:rPr>
              <a:t>vida</a:t>
            </a:r>
            <a:r>
              <a:rPr lang="en-US" sz="4800" b="1" dirty="0">
                <a:solidFill>
                  <a:schemeClr val="accent2"/>
                </a:solidFill>
                <a:latin typeface="+mn-lt"/>
              </a:rPr>
              <a:t>-I</a:t>
            </a:r>
            <a:endParaRPr lang="en-US" sz="4800" b="1" dirty="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ECF573-B139-0945-8183-B80119D9875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-740569" y="874434"/>
            <a:ext cx="5157788" cy="376237"/>
          </a:xfrm>
        </p:spPr>
        <p:txBody>
          <a:bodyPr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4"/>
                </a:solidFill>
              </a:rPr>
              <a:t>FIZIOLOŠKE</a:t>
            </a:r>
            <a:r>
              <a:rPr lang="en-US" dirty="0"/>
              <a:t>	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82B61B-4CB7-8346-B576-9859195FFA2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008813" y="788988"/>
            <a:ext cx="5183187" cy="376238"/>
          </a:xfrm>
        </p:spPr>
        <p:txBody>
          <a:bodyPr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/>
              <a:t>		     </a:t>
            </a:r>
            <a:r>
              <a:rPr lang="en-US" b="1" dirty="0">
                <a:solidFill>
                  <a:schemeClr val="accent4"/>
                </a:solidFill>
              </a:rPr>
              <a:t>PSIHOLOŠKE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E8DE24-08DD-E34B-907C-BA0616F069C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008813" y="1589088"/>
            <a:ext cx="5183187" cy="4600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	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2A9860-1621-A54A-B532-9BF152B13B97}"/>
              </a:ext>
            </a:extLst>
          </p:cNvPr>
          <p:cNvCxnSpPr>
            <a:stCxn id="6" idx="0"/>
          </p:cNvCxnSpPr>
          <p:nvPr/>
        </p:nvCxnSpPr>
        <p:spPr>
          <a:xfrm flipH="1">
            <a:off x="9600405" y="788988"/>
            <a:ext cx="0" cy="553748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83188150-4102-E647-8A4B-5FD61A3B1F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6" t="819" r="10138" b="2509"/>
          <a:stretch/>
        </p:blipFill>
        <p:spPr>
          <a:xfrm>
            <a:off x="5356155" y="4221513"/>
            <a:ext cx="3102901" cy="210496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D33C4B7-3D4B-3D49-A37D-5E6564974E3E}"/>
              </a:ext>
            </a:extLst>
          </p:cNvPr>
          <p:cNvSpPr txBox="1"/>
          <p:nvPr/>
        </p:nvSpPr>
        <p:spPr>
          <a:xfrm>
            <a:off x="873160" y="4430697"/>
            <a:ext cx="2932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  </a:t>
            </a:r>
            <a:r>
              <a:rPr lang="en-US" sz="2400" dirty="0" err="1">
                <a:solidFill>
                  <a:schemeClr val="bg1"/>
                </a:solidFill>
              </a:rPr>
              <a:t>Omejeno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vidno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polje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1" name="Content Placeholder 9">
            <a:extLst>
              <a:ext uri="{FF2B5EF4-FFF2-40B4-BE49-F238E27FC236}">
                <a16:creationId xmlns:a16="http://schemas.microsoft.com/office/drawing/2014/main" id="{5B4FA81F-118D-9F4B-B2E7-0001F866F8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88816"/>
            <a:ext cx="3141830" cy="20343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5644AA0-742F-C84E-8B0D-62223FB6BA39}"/>
              </a:ext>
            </a:extLst>
          </p:cNvPr>
          <p:cNvSpPr txBox="1"/>
          <p:nvPr/>
        </p:nvSpPr>
        <p:spPr>
          <a:xfrm>
            <a:off x="1145799" y="1749040"/>
            <a:ext cx="2659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Slabša</a:t>
            </a:r>
            <a:r>
              <a:rPr lang="en-US" sz="2400" dirty="0"/>
              <a:t> </a:t>
            </a:r>
            <a:r>
              <a:rPr lang="en-US" sz="2400" dirty="0" err="1"/>
              <a:t>vidna</a:t>
            </a:r>
            <a:r>
              <a:rPr lang="en-US" sz="2400" dirty="0"/>
              <a:t> </a:t>
            </a:r>
            <a:r>
              <a:rPr lang="en-US" sz="2400" dirty="0" err="1"/>
              <a:t>ostrina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14901E-5AF3-1349-A7D7-7147027185C3}"/>
              </a:ext>
            </a:extLst>
          </p:cNvPr>
          <p:cNvSpPr txBox="1"/>
          <p:nvPr/>
        </p:nvSpPr>
        <p:spPr>
          <a:xfrm>
            <a:off x="5406062" y="4430696"/>
            <a:ext cx="3059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Kontrastna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občutljivost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198566-02B2-604A-BDCB-9F346241E1D4}"/>
              </a:ext>
            </a:extLst>
          </p:cNvPr>
          <p:cNvSpPr txBox="1"/>
          <p:nvPr/>
        </p:nvSpPr>
        <p:spPr>
          <a:xfrm>
            <a:off x="5508445" y="1803944"/>
            <a:ext cx="17638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Prilagoditev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bg1"/>
                </a:solidFill>
              </a:rPr>
              <a:t>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osvetlitev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90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E8DE24-08DD-E34B-907C-BA0616F069C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345873" y="1589088"/>
            <a:ext cx="8846127" cy="4600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       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	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143F66B-0FF4-5647-9AB1-C1BF8E96A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082" y="1830144"/>
            <a:ext cx="3004924" cy="200127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83C0D-5AFC-604F-A71F-DD51487F8DFE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 flipH="1">
            <a:off x="-180802" y="1589088"/>
            <a:ext cx="45719" cy="11628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B8958-03CB-5A4C-B95E-D7D9221AF5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8068" y="384838"/>
            <a:ext cx="10515600" cy="684212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5300" b="1" dirty="0" err="1">
                <a:solidFill>
                  <a:schemeClr val="accent2"/>
                </a:solidFill>
                <a:latin typeface="+mn-lt"/>
              </a:rPr>
              <a:t>Omejitve</a:t>
            </a:r>
            <a:r>
              <a:rPr lang="en-US" b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5300" b="1" dirty="0" err="1">
                <a:solidFill>
                  <a:schemeClr val="accent2"/>
                </a:solidFill>
                <a:latin typeface="+mn-lt"/>
              </a:rPr>
              <a:t>vida</a:t>
            </a:r>
            <a:r>
              <a:rPr lang="en-US" sz="5300" b="1" dirty="0">
                <a:solidFill>
                  <a:schemeClr val="accent2"/>
                </a:solidFill>
                <a:latin typeface="+mn-lt"/>
              </a:rPr>
              <a:t>-II</a:t>
            </a:r>
            <a:endParaRPr lang="en-US" sz="5300" dirty="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ECF573-B139-0945-8183-B80119D9875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36518" y="989013"/>
            <a:ext cx="3921270" cy="376237"/>
          </a:xfrm>
        </p:spPr>
        <p:txBody>
          <a:bodyPr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dirty="0"/>
              <a:t>	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82B61B-4CB7-8346-B576-9859195FFA2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768936" y="856988"/>
            <a:ext cx="5183187" cy="376238"/>
          </a:xfrm>
        </p:spPr>
        <p:txBody>
          <a:bodyPr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4"/>
                </a:solidFill>
              </a:rPr>
              <a:t>PSIHOLOŠKE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D08DEE4-D2B2-C843-88B1-D99EE5F09F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8"/>
          <a:stretch/>
        </p:blipFill>
        <p:spPr>
          <a:xfrm>
            <a:off x="8075987" y="1903986"/>
            <a:ext cx="3007256" cy="197111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EF1D1F1-A5F9-DD43-8B22-985CCDD44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406" y="4421123"/>
            <a:ext cx="3004924" cy="1962216"/>
          </a:xfrm>
          <a:prstGeom prst="rect">
            <a:avLst/>
          </a:prstGeom>
        </p:spPr>
      </p:pic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E1C2C0F0-A453-B84A-89B2-40C871D16163}"/>
              </a:ext>
            </a:extLst>
          </p:cNvPr>
          <p:cNvSpPr txBox="1">
            <a:spLocks/>
          </p:cNvSpPr>
          <p:nvPr/>
        </p:nvSpPr>
        <p:spPr>
          <a:xfrm>
            <a:off x="-135082" y="856988"/>
            <a:ext cx="3921270" cy="37623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4"/>
                </a:solidFill>
              </a:rPr>
              <a:t>FIZIOLOŠKE</a:t>
            </a:r>
            <a:r>
              <a:rPr lang="en-US" b="1" dirty="0"/>
              <a:t>	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34000DB-664D-1343-93F8-D1F707A88843}"/>
              </a:ext>
            </a:extLst>
          </p:cNvPr>
          <p:cNvCxnSpPr>
            <a:stCxn id="5" idx="0"/>
          </p:cNvCxnSpPr>
          <p:nvPr/>
        </p:nvCxnSpPr>
        <p:spPr>
          <a:xfrm>
            <a:off x="3197153" y="989013"/>
            <a:ext cx="13638" cy="5394326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CC1C811-305E-D44F-845B-3AD2093207FF}"/>
              </a:ext>
            </a:extLst>
          </p:cNvPr>
          <p:cNvSpPr txBox="1"/>
          <p:nvPr/>
        </p:nvSpPr>
        <p:spPr>
          <a:xfrm>
            <a:off x="7956974" y="1457064"/>
            <a:ext cx="3325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Stres</a:t>
            </a:r>
            <a:r>
              <a:rPr lang="en-US" sz="2400" dirty="0"/>
              <a:t>/</a:t>
            </a:r>
            <a:r>
              <a:rPr lang="en-US" sz="2400" dirty="0" err="1"/>
              <a:t>preobremenjenost</a:t>
            </a:r>
            <a:endParaRPr lang="en-US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64C4FF-E7D7-134C-9956-2711C5E3A185}"/>
              </a:ext>
            </a:extLst>
          </p:cNvPr>
          <p:cNvSpPr txBox="1"/>
          <p:nvPr/>
        </p:nvSpPr>
        <p:spPr>
          <a:xfrm>
            <a:off x="4355586" y="3908304"/>
            <a:ext cx="1770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Nepazljivost</a:t>
            </a:r>
            <a:endParaRPr lang="en-US" sz="2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9DAF0A-1FCF-8A4D-AFDA-1465FF4202A9}"/>
              </a:ext>
            </a:extLst>
          </p:cNvPr>
          <p:cNvSpPr txBox="1"/>
          <p:nvPr/>
        </p:nvSpPr>
        <p:spPr>
          <a:xfrm>
            <a:off x="3724536" y="1291598"/>
            <a:ext cx="1593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Utrujenost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04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0FD6E7-3D53-CA49-A89E-DB604AEEBA97}"/>
              </a:ext>
            </a:extLst>
          </p:cNvPr>
          <p:cNvSpPr txBox="1"/>
          <p:nvPr/>
        </p:nvSpPr>
        <p:spPr>
          <a:xfrm>
            <a:off x="3264310" y="325704"/>
            <a:ext cx="5867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</a:rPr>
              <a:t>Priporočila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za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varnejšo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vožnjo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B314038-B181-3A4A-97F5-50DA12DEB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26" r="15742" b="2487"/>
          <a:stretch/>
        </p:blipFill>
        <p:spPr>
          <a:xfrm>
            <a:off x="1174532" y="1713876"/>
            <a:ext cx="4360036" cy="25987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CA1D8C-E799-EE43-8493-1B58B8D0F0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3"/>
          <a:stretch/>
        </p:blipFill>
        <p:spPr>
          <a:xfrm>
            <a:off x="6691733" y="3578942"/>
            <a:ext cx="4314598" cy="259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04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0FD6E7-3D53-CA49-A89E-DB604AEEBA97}"/>
              </a:ext>
            </a:extLst>
          </p:cNvPr>
          <p:cNvSpPr txBox="1"/>
          <p:nvPr/>
        </p:nvSpPr>
        <p:spPr>
          <a:xfrm>
            <a:off x="3264310" y="325704"/>
            <a:ext cx="5867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</a:rPr>
              <a:t>Priporočila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za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varnejšo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vožnjo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1904823-6958-104A-8503-5ACED404DB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1" b="6130"/>
          <a:stretch/>
        </p:blipFill>
        <p:spPr>
          <a:xfrm>
            <a:off x="4479874" y="1641286"/>
            <a:ext cx="3436184" cy="20481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A0CF52-5996-F14D-9984-FFC13BE0FA38}"/>
              </a:ext>
            </a:extLst>
          </p:cNvPr>
          <p:cNvSpPr txBox="1"/>
          <p:nvPr/>
        </p:nvSpPr>
        <p:spPr>
          <a:xfrm>
            <a:off x="5617454" y="1075828"/>
            <a:ext cx="116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4"/>
                </a:solidFill>
              </a:rPr>
              <a:t>Počitek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3405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0FD6E7-3D53-CA49-A89E-DB604AEEBA97}"/>
              </a:ext>
            </a:extLst>
          </p:cNvPr>
          <p:cNvSpPr txBox="1"/>
          <p:nvPr/>
        </p:nvSpPr>
        <p:spPr>
          <a:xfrm>
            <a:off x="3264310" y="325704"/>
            <a:ext cx="5867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</a:rPr>
              <a:t>Priporočila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za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varnejšo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vožnjo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3F5E061-16CD-AB4C-B2E2-5FDB189193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3"/>
          <a:stretch/>
        </p:blipFill>
        <p:spPr>
          <a:xfrm>
            <a:off x="1791791" y="4358652"/>
            <a:ext cx="3436184" cy="20481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1904823-6958-104A-8503-5ACED404DB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1" b="6130"/>
          <a:stretch/>
        </p:blipFill>
        <p:spPr>
          <a:xfrm>
            <a:off x="4479874" y="1641286"/>
            <a:ext cx="3436184" cy="20481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F5693D-2798-8B4C-B6E0-A433CB38FDC0}"/>
              </a:ext>
            </a:extLst>
          </p:cNvPr>
          <p:cNvSpPr txBox="1"/>
          <p:nvPr/>
        </p:nvSpPr>
        <p:spPr>
          <a:xfrm>
            <a:off x="2450041" y="3793194"/>
            <a:ext cx="2119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Dobra </a:t>
            </a:r>
            <a:r>
              <a:rPr lang="en-US" sz="2400" dirty="0" err="1">
                <a:solidFill>
                  <a:schemeClr val="accent4"/>
                </a:solidFill>
              </a:rPr>
              <a:t>vidljivost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A0CF52-5996-F14D-9984-FFC13BE0FA38}"/>
              </a:ext>
            </a:extLst>
          </p:cNvPr>
          <p:cNvSpPr txBox="1"/>
          <p:nvPr/>
        </p:nvSpPr>
        <p:spPr>
          <a:xfrm>
            <a:off x="5617454" y="1075828"/>
            <a:ext cx="116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4"/>
                </a:solidFill>
              </a:rPr>
              <a:t>Počitek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7722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0FD6E7-3D53-CA49-A89E-DB604AEEBA97}"/>
              </a:ext>
            </a:extLst>
          </p:cNvPr>
          <p:cNvSpPr txBox="1"/>
          <p:nvPr/>
        </p:nvSpPr>
        <p:spPr>
          <a:xfrm>
            <a:off x="3264310" y="325704"/>
            <a:ext cx="5867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</a:rPr>
              <a:t>Priporočila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za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varnejšo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vožnjo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3F5E061-16CD-AB4C-B2E2-5FDB189193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3"/>
          <a:stretch/>
        </p:blipFill>
        <p:spPr>
          <a:xfrm>
            <a:off x="1791791" y="4358652"/>
            <a:ext cx="3436184" cy="20481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1904823-6958-104A-8503-5ACED404DB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1" b="6130"/>
          <a:stretch/>
        </p:blipFill>
        <p:spPr>
          <a:xfrm>
            <a:off x="4479874" y="1641286"/>
            <a:ext cx="3436184" cy="204811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3DBDD10-A4C8-5A47-B360-A355A86FD8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" t="2443" r="11491" b="-2443"/>
          <a:stretch/>
        </p:blipFill>
        <p:spPr>
          <a:xfrm>
            <a:off x="6968724" y="4358652"/>
            <a:ext cx="3436185" cy="20549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F5693D-2798-8B4C-B6E0-A433CB38FDC0}"/>
              </a:ext>
            </a:extLst>
          </p:cNvPr>
          <p:cNvSpPr txBox="1"/>
          <p:nvPr/>
        </p:nvSpPr>
        <p:spPr>
          <a:xfrm>
            <a:off x="2450041" y="3793194"/>
            <a:ext cx="2119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Dobra </a:t>
            </a:r>
            <a:r>
              <a:rPr lang="en-US" sz="2400" dirty="0" err="1">
                <a:solidFill>
                  <a:schemeClr val="accent4"/>
                </a:solidFill>
              </a:rPr>
              <a:t>vidljivost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A0CF52-5996-F14D-9984-FFC13BE0FA38}"/>
              </a:ext>
            </a:extLst>
          </p:cNvPr>
          <p:cNvSpPr txBox="1"/>
          <p:nvPr/>
        </p:nvSpPr>
        <p:spPr>
          <a:xfrm>
            <a:off x="5617454" y="1075828"/>
            <a:ext cx="116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4"/>
                </a:solidFill>
              </a:rPr>
              <a:t>Počitek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71FB92-A433-D947-A556-55FE84813B85}"/>
              </a:ext>
            </a:extLst>
          </p:cNvPr>
          <p:cNvSpPr txBox="1"/>
          <p:nvPr/>
        </p:nvSpPr>
        <p:spPr>
          <a:xfrm>
            <a:off x="8223234" y="3793194"/>
            <a:ext cx="1351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4"/>
                </a:solidFill>
              </a:rPr>
              <a:t>Zbranost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6007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0FD6E7-3D53-CA49-A89E-DB604AEEBA97}"/>
              </a:ext>
            </a:extLst>
          </p:cNvPr>
          <p:cNvSpPr txBox="1"/>
          <p:nvPr/>
        </p:nvSpPr>
        <p:spPr>
          <a:xfrm>
            <a:off x="3264310" y="325704"/>
            <a:ext cx="5867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</a:rPr>
              <a:t>Priporočila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za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varnejšo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vožnjo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DE3B79-B3CC-5346-BA98-75830F370721}"/>
              </a:ext>
            </a:extLst>
          </p:cNvPr>
          <p:cNvSpPr txBox="1"/>
          <p:nvPr/>
        </p:nvSpPr>
        <p:spPr>
          <a:xfrm>
            <a:off x="1665817" y="1743522"/>
            <a:ext cx="3380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Večja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previdnost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ponoči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1A507C-0AE3-9D49-9313-A952AD90B8D6}"/>
              </a:ext>
            </a:extLst>
          </p:cNvPr>
          <p:cNvSpPr txBox="1"/>
          <p:nvPr/>
        </p:nvSpPr>
        <p:spPr>
          <a:xfrm>
            <a:off x="7189945" y="1743522"/>
            <a:ext cx="3064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… in v </a:t>
            </a:r>
            <a:r>
              <a:rPr lang="en-US" sz="2400" dirty="0" err="1">
                <a:solidFill>
                  <a:schemeClr val="accent4"/>
                </a:solidFill>
              </a:rPr>
              <a:t>slabem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dirty="0" err="1">
                <a:solidFill>
                  <a:schemeClr val="accent4"/>
                </a:solidFill>
              </a:rPr>
              <a:t>vremenu</a:t>
            </a:r>
            <a:endParaRPr lang="en-US" sz="2400" dirty="0">
              <a:solidFill>
                <a:schemeClr val="accent4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E412102-DD7F-B74B-9F39-944F6A1F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181" y="2638257"/>
            <a:ext cx="4334626" cy="289901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C0D5EB9-C77D-2A41-93D3-66C3E3270F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r="-2120"/>
          <a:stretch/>
        </p:blipFill>
        <p:spPr>
          <a:xfrm>
            <a:off x="970393" y="2638257"/>
            <a:ext cx="4771646" cy="28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05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DF84AF-471A-CC40-A169-F3F165E0C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857250"/>
            <a:ext cx="10160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48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A2517A-DACD-2D46-8CD0-743BC1955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467" y="3392129"/>
            <a:ext cx="3962401" cy="28686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921DC6-E0D4-5541-9635-8EEBBFCF8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94" y="558087"/>
            <a:ext cx="61722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93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B9C652B-CC14-8F45-9E3E-5BB0EB0E2656}"/>
              </a:ext>
            </a:extLst>
          </p:cNvPr>
          <p:cNvSpPr txBox="1"/>
          <p:nvPr/>
        </p:nvSpPr>
        <p:spPr>
          <a:xfrm>
            <a:off x="3973817" y="400605"/>
            <a:ext cx="36273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Tehnološke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rešitve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4E37F5-C2B4-454B-963C-D1DEDC20D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967" y="1056032"/>
            <a:ext cx="9601200" cy="54006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668F11-E0B1-2E45-A457-15B3AA43CFDC}"/>
              </a:ext>
            </a:extLst>
          </p:cNvPr>
          <p:cNvSpPr txBox="1"/>
          <p:nvPr/>
        </p:nvSpPr>
        <p:spPr>
          <a:xfrm>
            <a:off x="11267768" y="51521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41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17247</TotalTime>
  <Words>497</Words>
  <Application>Microsoft Office PowerPoint</Application>
  <PresentationFormat>Širokozaslonsko</PresentationFormat>
  <Paragraphs>142</Paragraphs>
  <Slides>32</Slides>
  <Notes>11</Notes>
  <HiddenSlides>0</HiddenSlides>
  <MMClips>1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Chalkboard SE</vt:lpstr>
      <vt:lpstr>Office Theme</vt:lpstr>
      <vt:lpstr>IZZIVI IN OMEJITVE ČLOVEŠKEGA VIDA V PROMETU</vt:lpstr>
      <vt:lpstr>PowerPointova predstavitev</vt:lpstr>
      <vt:lpstr>Zakaj je vid pomemben?</vt:lpstr>
      <vt:lpstr>Funkcije vida  pomembne za varno važnjo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Ostrina vida </vt:lpstr>
      <vt:lpstr>PowerPointova predstavitev</vt:lpstr>
      <vt:lpstr>PowerPointova predstavitev</vt:lpstr>
      <vt:lpstr>PowerPointova predstavitev</vt:lpstr>
      <vt:lpstr>PowerPointova predstavitev</vt:lpstr>
      <vt:lpstr>Vidno polje – bolezni/poškodbe </vt:lpstr>
      <vt:lpstr>Vidno polje - glavkom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Omejitve vida-I</vt:lpstr>
      <vt:lpstr>Omejitve vida-II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ccb</cp:lastModifiedBy>
  <cp:revision>163</cp:revision>
  <cp:lastPrinted>2026-06-15T11:32:41Z</cp:lastPrinted>
  <dcterms:created xsi:type="dcterms:W3CDTF">2026-05-23T14:29:27Z</dcterms:created>
  <dcterms:modified xsi:type="dcterms:W3CDTF">2026-06-17T06:56:25Z</dcterms:modified>
</cp:coreProperties>
</file>