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69" r:id="rId3"/>
    <p:sldId id="2967" r:id="rId4"/>
    <p:sldId id="2968" r:id="rId5"/>
    <p:sldId id="264" r:id="rId6"/>
    <p:sldId id="2983" r:id="rId7"/>
    <p:sldId id="2984" r:id="rId8"/>
    <p:sldId id="2987" r:id="rId9"/>
    <p:sldId id="2988" r:id="rId10"/>
    <p:sldId id="2993" r:id="rId11"/>
    <p:sldId id="3001" r:id="rId12"/>
    <p:sldId id="337" r:id="rId13"/>
    <p:sldId id="2994" r:id="rId14"/>
    <p:sldId id="353" r:id="rId15"/>
    <p:sldId id="2995" r:id="rId16"/>
    <p:sldId id="367" r:id="rId17"/>
    <p:sldId id="2992" r:id="rId18"/>
    <p:sldId id="2998" r:id="rId19"/>
    <p:sldId id="3002" r:id="rId20"/>
    <p:sldId id="2991" r:id="rId21"/>
    <p:sldId id="2999" r:id="rId22"/>
    <p:sldId id="338" r:id="rId23"/>
    <p:sldId id="3000" r:id="rId24"/>
    <p:sldId id="2985" r:id="rId25"/>
    <p:sldId id="2996" r:id="rId26"/>
    <p:sldId id="2997" r:id="rId27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4A7B23-F14F-02F1-F22D-4797E1B7B270}" name="Ines Pentek" initials="IP" userId="S::ines.pentek@um.si::4bbfee98-174c-4ef1-81b2-1af99028fc9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6987DC-C1F7-40D9-A0F0-4A4BF0F154B3}" v="85" dt="2026-06-12T08:23:03.073"/>
    <p1510:client id="{AFA76CAA-8944-40C7-B965-B5F8B22B8356}" v="5" dt="2026-06-12T07:22:03.2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1840" autoAdjust="0"/>
  </p:normalViewPr>
  <p:slideViewPr>
    <p:cSldViewPr snapToGrid="0">
      <p:cViewPr varScale="1">
        <p:scale>
          <a:sx n="130" d="100"/>
          <a:sy n="130" d="100"/>
        </p:scale>
        <p:origin x="142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8A0A3-41B9-4ABD-8728-C924494D1511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929CC-AC5B-4A29-A8F8-FDB7F2F2105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71869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tuj.si/Files/TextContent/107/1686901597903_3.2.%20Na%C4%8Drt%20upravljanja%20mestne%20logistike%20v%20Mestni%20ob%C4%8Dini%20Ptuj.pdf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Vključenih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je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veliko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deležnikov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prebivalci</a:t>
            </a:r>
            <a:r>
              <a:rPr lang="en-US" dirty="0"/>
              <a:t>, </a:t>
            </a:r>
            <a:r>
              <a:rPr lang="en-US" dirty="0" err="1"/>
              <a:t>trgovine</a:t>
            </a:r>
            <a:r>
              <a:rPr lang="en-US" dirty="0"/>
              <a:t>, </a:t>
            </a:r>
            <a:r>
              <a:rPr lang="en-US" dirty="0" err="1"/>
              <a:t>lokali</a:t>
            </a:r>
            <a:r>
              <a:rPr lang="en-US" dirty="0"/>
              <a:t>, </a:t>
            </a:r>
            <a:r>
              <a:rPr lang="en-US" dirty="0" err="1"/>
              <a:t>hoteli</a:t>
            </a:r>
            <a:r>
              <a:rPr lang="en-US" dirty="0"/>
              <a:t>, </a:t>
            </a:r>
            <a:r>
              <a:rPr lang="en-US" dirty="0" err="1"/>
              <a:t>šole</a:t>
            </a:r>
            <a:r>
              <a:rPr lang="en-US" dirty="0"/>
              <a:t>, </a:t>
            </a:r>
            <a:r>
              <a:rPr lang="en-US" dirty="0" err="1"/>
              <a:t>gledališče</a:t>
            </a:r>
            <a:r>
              <a:rPr lang="en-US" dirty="0"/>
              <a:t>, </a:t>
            </a:r>
            <a:r>
              <a:rPr lang="en-US" dirty="0" err="1"/>
              <a:t>zdravstveni</a:t>
            </a:r>
            <a:r>
              <a:rPr lang="en-US" dirty="0"/>
              <a:t> </a:t>
            </a:r>
            <a:r>
              <a:rPr lang="en-US" dirty="0" err="1"/>
              <a:t>dom</a:t>
            </a:r>
            <a:r>
              <a:rPr lang="en-US" dirty="0"/>
              <a:t>, </a:t>
            </a:r>
            <a:r>
              <a:rPr lang="en-US" dirty="0" err="1"/>
              <a:t>mestna</a:t>
            </a:r>
            <a:r>
              <a:rPr lang="en-US" dirty="0"/>
              <a:t> </a:t>
            </a:r>
            <a:r>
              <a:rPr lang="en-US" dirty="0" err="1"/>
              <a:t>uprava</a:t>
            </a:r>
            <a:r>
              <a:rPr lang="en-US" dirty="0"/>
              <a:t>, </a:t>
            </a:r>
            <a:r>
              <a:rPr lang="en-US" dirty="0" err="1"/>
              <a:t>dostavne</a:t>
            </a:r>
            <a:r>
              <a:rPr lang="en-US" dirty="0"/>
              <a:t> </a:t>
            </a:r>
            <a:r>
              <a:rPr lang="en-US" dirty="0" err="1"/>
              <a:t>službe</a:t>
            </a:r>
            <a:r>
              <a:rPr lang="en-US" dirty="0"/>
              <a:t> …)</a:t>
            </a:r>
          </a:p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Sodobni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</a:rPr>
              <a:t>trendi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(JIT </a:t>
            </a:r>
            <a:r>
              <a:rPr lang="en-US" dirty="0" err="1"/>
              <a:t>dostave</a:t>
            </a:r>
            <a:r>
              <a:rPr lang="en-US" dirty="0"/>
              <a:t> 24/7, e-</a:t>
            </a:r>
            <a:r>
              <a:rPr lang="en-US" dirty="0" err="1"/>
              <a:t>trgovina</a:t>
            </a:r>
            <a:r>
              <a:rPr lang="en-US" dirty="0"/>
              <a:t> – </a:t>
            </a:r>
            <a:r>
              <a:rPr lang="en-US" dirty="0" err="1"/>
              <a:t>veliko</a:t>
            </a:r>
            <a:r>
              <a:rPr lang="en-US" dirty="0"/>
              <a:t> </a:t>
            </a:r>
            <a:r>
              <a:rPr lang="en-US" dirty="0" err="1"/>
              <a:t>število</a:t>
            </a:r>
            <a:r>
              <a:rPr lang="en-US" dirty="0"/>
              <a:t> </a:t>
            </a:r>
            <a:r>
              <a:rPr lang="en-US" dirty="0" err="1"/>
              <a:t>majhnih</a:t>
            </a:r>
            <a:r>
              <a:rPr lang="en-US" dirty="0"/>
              <a:t> </a:t>
            </a:r>
            <a:r>
              <a:rPr lang="en-US" dirty="0" err="1"/>
              <a:t>pošiljk</a:t>
            </a:r>
            <a:r>
              <a:rPr lang="en-US" dirty="0"/>
              <a:t>, </a:t>
            </a:r>
            <a:r>
              <a:rPr lang="en-US" dirty="0" err="1"/>
              <a:t>razdrobljenost</a:t>
            </a:r>
            <a:r>
              <a:rPr lang="en-US" dirty="0"/>
              <a:t>)</a:t>
            </a:r>
          </a:p>
          <a:p>
            <a:endParaRPr lang="en-US" dirty="0"/>
          </a:p>
          <a:p>
            <a:pPr algn="l"/>
            <a:r>
              <a:rPr lang="en-US" b="0" i="0" dirty="0" err="1">
                <a:effectLst/>
                <a:latin typeface="fkGroteskNeue"/>
              </a:rPr>
              <a:t>Podatki</a:t>
            </a:r>
            <a:r>
              <a:rPr lang="en-US" b="0" i="0" dirty="0">
                <a:effectLst/>
                <a:latin typeface="fkGroteskNeue"/>
              </a:rPr>
              <a:t> in </a:t>
            </a:r>
            <a:r>
              <a:rPr lang="en-US" b="0" i="0" dirty="0" err="1">
                <a:effectLst/>
                <a:latin typeface="fkGroteskNeue"/>
              </a:rPr>
              <a:t>Dejstva</a:t>
            </a:r>
            <a:r>
              <a:rPr lang="en-US" b="0" i="0" dirty="0">
                <a:effectLst/>
                <a:latin typeface="fkGroteskNeue"/>
              </a:rPr>
              <a:t> o </a:t>
            </a:r>
            <a:r>
              <a:rPr lang="en-US" b="0" i="0" dirty="0" err="1">
                <a:effectLst/>
                <a:latin typeface="fkGroteskNeue"/>
              </a:rPr>
              <a:t>Mestni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Logistiki</a:t>
            </a:r>
            <a:endParaRPr lang="en-US" b="0" i="0" dirty="0">
              <a:effectLst/>
              <a:latin typeface="fkGroteskNeue"/>
            </a:endParaRPr>
          </a:p>
          <a:p>
            <a:pPr algn="l"/>
            <a:r>
              <a:rPr lang="en-US" b="0" i="0" dirty="0" err="1">
                <a:effectLst/>
                <a:latin typeface="fkGroteskNeue"/>
              </a:rPr>
              <a:t>Mestna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logistika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predstavlja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ključen</a:t>
            </a:r>
            <a:r>
              <a:rPr lang="en-US" b="0" i="0" dirty="0">
                <a:effectLst/>
                <a:latin typeface="fkGroteskNeue"/>
              </a:rPr>
              <a:t> element za </a:t>
            </a:r>
            <a:r>
              <a:rPr lang="en-US" b="0" i="0" dirty="0" err="1">
                <a:effectLst/>
                <a:latin typeface="fkGroteskNeue"/>
              </a:rPr>
              <a:t>delovanje</a:t>
            </a:r>
            <a:r>
              <a:rPr lang="en-US" b="0" i="0" dirty="0">
                <a:effectLst/>
                <a:latin typeface="fkGroteskNeue"/>
              </a:rPr>
              <a:t> in razvoj </a:t>
            </a:r>
            <a:r>
              <a:rPr lang="en-US" b="0" i="0" dirty="0" err="1">
                <a:effectLst/>
                <a:latin typeface="fkGroteskNeue"/>
              </a:rPr>
              <a:t>sodobnih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mest</a:t>
            </a:r>
            <a:r>
              <a:rPr lang="en-US" b="0" i="0" dirty="0">
                <a:effectLst/>
                <a:latin typeface="fkGroteskNeue"/>
              </a:rPr>
              <a:t>. </a:t>
            </a:r>
            <a:r>
              <a:rPr lang="en-US" b="0" i="0" dirty="0" err="1">
                <a:effectLst/>
                <a:latin typeface="fkGroteskNeue"/>
              </a:rPr>
              <a:t>Raziskave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kažejo</a:t>
            </a:r>
            <a:r>
              <a:rPr lang="en-US" b="0" i="0" dirty="0">
                <a:effectLst/>
                <a:latin typeface="fkGroteskNeue"/>
              </a:rPr>
              <a:t>, da </a:t>
            </a:r>
            <a:r>
              <a:rPr lang="en-US" b="0" i="0" dirty="0" err="1">
                <a:effectLst/>
                <a:latin typeface="fkGroteskNeue"/>
              </a:rPr>
              <a:t>ima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pomemben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vpliv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urbano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okolje</a:t>
            </a:r>
            <a:r>
              <a:rPr lang="en-US" b="0" i="0" dirty="0">
                <a:effectLst/>
                <a:latin typeface="fkGroteskNeue"/>
              </a:rPr>
              <a:t>, </a:t>
            </a:r>
            <a:r>
              <a:rPr lang="en-US" b="0" i="0" dirty="0" err="1">
                <a:effectLst/>
                <a:latin typeface="fkGroteskNeue"/>
              </a:rPr>
              <a:t>prometne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tokove</a:t>
            </a:r>
            <a:r>
              <a:rPr lang="en-US" b="0" i="0" dirty="0">
                <a:effectLst/>
                <a:latin typeface="fkGroteskNeue"/>
              </a:rPr>
              <a:t> in </a:t>
            </a:r>
            <a:r>
              <a:rPr lang="en-US" b="0" i="0" dirty="0" err="1">
                <a:effectLst/>
                <a:latin typeface="fkGroteskNeue"/>
              </a:rPr>
              <a:t>kakovost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življenja</a:t>
            </a:r>
            <a:r>
              <a:rPr lang="en-US" b="0" i="0" dirty="0">
                <a:effectLst/>
                <a:latin typeface="fkGroteskNeue"/>
              </a:rPr>
              <a:t> v </a:t>
            </a:r>
            <a:r>
              <a:rPr lang="en-US" b="0" i="0" dirty="0" err="1">
                <a:effectLst/>
                <a:latin typeface="fkGroteskNeue"/>
              </a:rPr>
              <a:t>mestih</a:t>
            </a:r>
            <a:r>
              <a:rPr lang="en-US" b="0" i="0" dirty="0">
                <a:effectLst/>
                <a:latin typeface="fkGroteskNeue"/>
              </a:rPr>
              <a:t>. V </a:t>
            </a:r>
            <a:r>
              <a:rPr lang="en-US" b="0" i="0" dirty="0" err="1">
                <a:effectLst/>
                <a:latin typeface="fkGroteskNeue"/>
              </a:rPr>
              <a:t>tem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poročilu</a:t>
            </a:r>
            <a:r>
              <a:rPr lang="en-US" b="0" i="0" dirty="0">
                <a:effectLst/>
                <a:latin typeface="fkGroteskNeue"/>
              </a:rPr>
              <a:t> so </a:t>
            </a:r>
            <a:r>
              <a:rPr lang="en-US" b="0" i="0" dirty="0" err="1">
                <a:effectLst/>
                <a:latin typeface="fkGroteskNeue"/>
              </a:rPr>
              <a:t>zbrana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ključna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dejstva</a:t>
            </a:r>
            <a:r>
              <a:rPr lang="en-US" b="0" i="0" dirty="0">
                <a:effectLst/>
                <a:latin typeface="fkGroteskNeue"/>
              </a:rPr>
              <a:t> o </a:t>
            </a:r>
            <a:r>
              <a:rPr lang="en-US" b="0" i="0" dirty="0" err="1">
                <a:effectLst/>
                <a:latin typeface="fkGroteskNeue"/>
              </a:rPr>
              <a:t>mestni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logistiki</a:t>
            </a:r>
            <a:r>
              <a:rPr lang="en-US" b="0" i="0" dirty="0">
                <a:effectLst/>
                <a:latin typeface="fkGroteskNeue"/>
              </a:rPr>
              <a:t>, </a:t>
            </a:r>
            <a:r>
              <a:rPr lang="en-US" b="0" i="0" dirty="0" err="1">
                <a:effectLst/>
                <a:latin typeface="fkGroteskNeue"/>
              </a:rPr>
              <a:t>podprta</a:t>
            </a:r>
            <a:r>
              <a:rPr lang="en-US" b="0" i="0" dirty="0">
                <a:effectLst/>
                <a:latin typeface="fkGroteskNeue"/>
              </a:rPr>
              <a:t> s </a:t>
            </a:r>
            <a:r>
              <a:rPr lang="en-US" b="0" i="0" dirty="0" err="1">
                <a:effectLst/>
                <a:latin typeface="fkGroteskNeue"/>
              </a:rPr>
              <a:t>konkretnimi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podatki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iz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strokovnih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virov</a:t>
            </a:r>
            <a:r>
              <a:rPr lang="en-US" b="0" i="0" dirty="0">
                <a:effectLst/>
                <a:latin typeface="fkGroteskNeue"/>
              </a:rPr>
              <a:t>.</a:t>
            </a:r>
          </a:p>
          <a:p>
            <a:pPr algn="l"/>
            <a:r>
              <a:rPr lang="en-US" b="0" i="0" dirty="0" err="1">
                <a:effectLst/>
                <a:latin typeface="var(--font-fk-grotesk)"/>
              </a:rPr>
              <a:t>Pomen</a:t>
            </a:r>
            <a:r>
              <a:rPr lang="en-US" b="0" i="0" dirty="0">
                <a:effectLst/>
                <a:latin typeface="var(--font-fk-grotesk)"/>
              </a:rPr>
              <a:t> in </a:t>
            </a:r>
            <a:r>
              <a:rPr lang="en-US" b="0" i="0" dirty="0" err="1">
                <a:effectLst/>
                <a:latin typeface="var(--font-fk-grotesk)"/>
              </a:rPr>
              <a:t>vpliv</a:t>
            </a:r>
            <a:r>
              <a:rPr lang="en-US" b="0" i="0" dirty="0">
                <a:effectLst/>
                <a:latin typeface="var(--font-fk-grotesk)"/>
              </a:rPr>
              <a:t> </a:t>
            </a:r>
            <a:r>
              <a:rPr lang="en-US" b="0" i="0" dirty="0" err="1">
                <a:effectLst/>
                <a:latin typeface="var(--font-fk-grotesk)"/>
              </a:rPr>
              <a:t>mestne</a:t>
            </a:r>
            <a:r>
              <a:rPr lang="en-US" b="0" i="0" dirty="0">
                <a:effectLst/>
                <a:latin typeface="var(--font-fk-grotesk)"/>
              </a:rPr>
              <a:t> </a:t>
            </a:r>
            <a:r>
              <a:rPr lang="en-US" b="0" i="0" dirty="0" err="1">
                <a:effectLst/>
                <a:latin typeface="var(--font-fk-grotesk)"/>
              </a:rPr>
              <a:t>logistike</a:t>
            </a:r>
            <a:r>
              <a:rPr lang="en-US" b="0" i="0" dirty="0">
                <a:effectLst/>
                <a:latin typeface="var(--font-fk-grotesk)"/>
              </a:rPr>
              <a:t> </a:t>
            </a:r>
            <a:r>
              <a:rPr lang="en-US" b="0" i="0" dirty="0" err="1">
                <a:effectLst/>
                <a:latin typeface="var(--font-fk-grotesk)"/>
              </a:rPr>
              <a:t>na</a:t>
            </a:r>
            <a:r>
              <a:rPr lang="en-US" b="0" i="0" dirty="0">
                <a:effectLst/>
                <a:latin typeface="var(--font-fk-grotesk)"/>
              </a:rPr>
              <a:t> </a:t>
            </a:r>
            <a:r>
              <a:rPr lang="en-US" b="0" i="0" dirty="0" err="1">
                <a:effectLst/>
                <a:latin typeface="var(--font-fk-grotesk)"/>
              </a:rPr>
              <a:t>urbano</a:t>
            </a:r>
            <a:r>
              <a:rPr lang="en-US" b="0" i="0" dirty="0">
                <a:effectLst/>
                <a:latin typeface="var(--font-fk-grotesk)"/>
              </a:rPr>
              <a:t> </a:t>
            </a:r>
            <a:r>
              <a:rPr lang="en-US" b="0" i="0" dirty="0" err="1">
                <a:effectLst/>
                <a:latin typeface="var(--font-fk-grotesk)"/>
              </a:rPr>
              <a:t>okolje</a:t>
            </a:r>
            <a:endParaRPr lang="en-US" b="0" i="0" dirty="0">
              <a:effectLst/>
              <a:latin typeface="var(--font-fk-grotesk)"/>
            </a:endParaRPr>
          </a:p>
          <a:p>
            <a:pPr algn="l"/>
            <a:r>
              <a:rPr lang="en-US" b="0" i="0" dirty="0" err="1">
                <a:effectLst/>
                <a:latin typeface="fkGroteskNeue"/>
              </a:rPr>
              <a:t>Mestna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logistika</a:t>
            </a:r>
            <a:r>
              <a:rPr lang="en-US" b="0" i="0" dirty="0">
                <a:effectLst/>
                <a:latin typeface="fkGroteskNeue"/>
              </a:rPr>
              <a:t> je </a:t>
            </a:r>
            <a:r>
              <a:rPr lang="en-US" b="0" i="0" dirty="0" err="1">
                <a:effectLst/>
                <a:latin typeface="fkGroteskNeue"/>
              </a:rPr>
              <a:t>ključna</a:t>
            </a:r>
            <a:r>
              <a:rPr lang="en-US" b="0" i="0" dirty="0">
                <a:effectLst/>
                <a:latin typeface="fkGroteskNeue"/>
              </a:rPr>
              <a:t> za </a:t>
            </a:r>
            <a:r>
              <a:rPr lang="en-US" b="0" i="0" dirty="0" err="1">
                <a:effectLst/>
                <a:latin typeface="fkGroteskNeue"/>
              </a:rPr>
              <a:t>oskrbo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mest</a:t>
            </a:r>
            <a:r>
              <a:rPr lang="en-US" b="0" i="0" dirty="0">
                <a:effectLst/>
                <a:latin typeface="fkGroteskNeue"/>
              </a:rPr>
              <a:t>, </a:t>
            </a:r>
            <a:r>
              <a:rPr lang="en-US" b="0" i="0" dirty="0" err="1">
                <a:effectLst/>
                <a:latin typeface="fkGroteskNeue"/>
              </a:rPr>
              <a:t>hkrati</a:t>
            </a:r>
            <a:r>
              <a:rPr lang="en-US" b="0" i="0" dirty="0">
                <a:effectLst/>
                <a:latin typeface="fkGroteskNeue"/>
              </a:rPr>
              <a:t> pa </a:t>
            </a:r>
            <a:r>
              <a:rPr lang="en-US" b="0" i="0" dirty="0" err="1">
                <a:effectLst/>
                <a:latin typeface="fkGroteskNeue"/>
              </a:rPr>
              <a:t>povzroča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tudi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negativne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učinke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ljudi</a:t>
            </a:r>
            <a:r>
              <a:rPr lang="en-US" b="0" i="0" dirty="0">
                <a:effectLst/>
                <a:latin typeface="fkGroteskNeue"/>
              </a:rPr>
              <a:t> in </a:t>
            </a:r>
            <a:r>
              <a:rPr lang="en-US" b="0" i="0" dirty="0" err="1">
                <a:effectLst/>
                <a:latin typeface="fkGroteskNeue"/>
              </a:rPr>
              <a:t>okolje</a:t>
            </a:r>
            <a:r>
              <a:rPr lang="en-US" b="0" i="0" dirty="0">
                <a:effectLst/>
                <a:latin typeface="fkGroteskNeue"/>
              </a:rPr>
              <a:t>. </a:t>
            </a:r>
            <a:r>
              <a:rPr lang="en-US" b="0" i="0" dirty="0" err="1">
                <a:effectLst/>
                <a:latin typeface="fkGroteskNeue"/>
              </a:rPr>
              <a:t>Podatki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kažejo</a:t>
            </a:r>
            <a:r>
              <a:rPr lang="en-US" b="0" i="0" dirty="0">
                <a:effectLst/>
                <a:latin typeface="fkGroteskNeue"/>
              </a:rPr>
              <a:t>, da </a:t>
            </a:r>
            <a:r>
              <a:rPr lang="en-US" b="0" i="0" dirty="0" err="1">
                <a:effectLst/>
                <a:latin typeface="fkGroteskNeue"/>
              </a:rPr>
              <a:t>dostavna</a:t>
            </a:r>
            <a:r>
              <a:rPr lang="en-US" b="0" i="0" dirty="0">
                <a:effectLst/>
                <a:latin typeface="fkGroteskNeue"/>
              </a:rPr>
              <a:t> in </a:t>
            </a:r>
            <a:r>
              <a:rPr lang="en-US" b="0" i="0" dirty="0" err="1">
                <a:effectLst/>
                <a:latin typeface="fkGroteskNeue"/>
              </a:rPr>
              <a:t>tovorna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vozila</a:t>
            </a:r>
            <a:r>
              <a:rPr lang="en-US" b="0" i="0" dirty="0">
                <a:effectLst/>
                <a:latin typeface="fkGroteskNeue"/>
              </a:rPr>
              <a:t> v </a:t>
            </a:r>
            <a:r>
              <a:rPr lang="en-US" b="0" i="0" dirty="0" err="1">
                <a:effectLst/>
                <a:latin typeface="fkGroteskNeue"/>
              </a:rPr>
              <a:t>velikih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mestih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povzročajo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kar</a:t>
            </a:r>
            <a:r>
              <a:rPr lang="en-US" b="0" i="0" dirty="0">
                <a:effectLst/>
                <a:latin typeface="fkGroteskNeue"/>
              </a:rPr>
              <a:t> 30% </a:t>
            </a:r>
            <a:r>
              <a:rPr lang="en-US" b="0" i="0" dirty="0" err="1">
                <a:effectLst/>
                <a:latin typeface="fkGroteskNeue"/>
              </a:rPr>
              <a:t>nitratnih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oksidov</a:t>
            </a:r>
            <a:r>
              <a:rPr lang="en-US" b="0" i="0" dirty="0">
                <a:effectLst/>
                <a:latin typeface="fkGroteskNeue"/>
              </a:rPr>
              <a:t> in 50% </a:t>
            </a:r>
            <a:r>
              <a:rPr lang="en-US" b="0" i="0" dirty="0" err="1">
                <a:effectLst/>
                <a:latin typeface="fkGroteskNeue"/>
              </a:rPr>
              <a:t>majhnih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delcev</a:t>
            </a:r>
            <a:r>
              <a:rPr lang="en-US" b="0" i="0" dirty="0">
                <a:effectLst/>
                <a:latin typeface="fkGroteskNeue"/>
              </a:rPr>
              <a:t> (PM), ki </a:t>
            </a:r>
            <a:r>
              <a:rPr lang="en-US" b="0" i="0" dirty="0" err="1">
                <a:effectLst/>
                <a:latin typeface="fkGroteskNeue"/>
              </a:rPr>
              <a:t>jih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oddaja</a:t>
            </a:r>
            <a:r>
              <a:rPr lang="en-US" b="0" i="0" dirty="0">
                <a:effectLst/>
                <a:latin typeface="fkGroteskNeue"/>
              </a:rPr>
              <a:t> promet</a:t>
            </a:r>
            <a:r>
              <a:rPr lang="en-US" b="0" i="0" u="none" strike="noStrike" dirty="0">
                <a:effectLst/>
                <a:latin typeface="var(--font-berkeley-mono)"/>
                <a:hlinkClick r:id="rId3"/>
              </a:rPr>
              <a:t>1</a:t>
            </a:r>
            <a:r>
              <a:rPr lang="en-US" b="0" i="0" dirty="0">
                <a:effectLst/>
                <a:latin typeface="fkGroteskNeue"/>
              </a:rPr>
              <a:t>. </a:t>
            </a:r>
            <a:r>
              <a:rPr lang="en-US" b="0" i="0" dirty="0" err="1">
                <a:effectLst/>
                <a:latin typeface="fkGroteskNeue"/>
              </a:rPr>
              <a:t>Obremenitev</a:t>
            </a:r>
            <a:r>
              <a:rPr lang="en-US" b="0" i="0" dirty="0">
                <a:effectLst/>
                <a:latin typeface="fkGroteskNeue"/>
              </a:rPr>
              <a:t> z </a:t>
            </a:r>
            <a:r>
              <a:rPr lang="en-US" b="0" i="0" dirty="0" err="1">
                <a:effectLst/>
                <a:latin typeface="fkGroteskNeue"/>
              </a:rPr>
              <a:t>onesnaževali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edini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negativni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učinek</a:t>
            </a:r>
            <a:r>
              <a:rPr lang="en-US" b="0" i="0" dirty="0">
                <a:effectLst/>
                <a:latin typeface="fkGroteskNeue"/>
              </a:rPr>
              <a:t>, </a:t>
            </a:r>
            <a:r>
              <a:rPr lang="en-US" b="0" i="0" dirty="0" err="1">
                <a:effectLst/>
                <a:latin typeface="fkGroteskNeue"/>
              </a:rPr>
              <a:t>saj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dostavna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vozila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prispevajo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tudi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več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kot</a:t>
            </a:r>
            <a:r>
              <a:rPr lang="en-US" b="0" i="0" dirty="0">
                <a:effectLst/>
                <a:latin typeface="fkGroteskNeue"/>
              </a:rPr>
              <a:t> 20% k </a:t>
            </a:r>
            <a:r>
              <a:rPr lang="en-US" b="0" i="0" dirty="0" err="1">
                <a:effectLst/>
                <a:latin typeface="fkGroteskNeue"/>
              </a:rPr>
              <a:t>skupni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porabi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energije</a:t>
            </a:r>
            <a:r>
              <a:rPr lang="en-US" b="0" i="0" dirty="0">
                <a:effectLst/>
                <a:latin typeface="fkGroteskNeue"/>
              </a:rPr>
              <a:t> v </a:t>
            </a:r>
            <a:r>
              <a:rPr lang="en-US" b="0" i="0" dirty="0" err="1">
                <a:effectLst/>
                <a:latin typeface="fkGroteskNeue"/>
              </a:rPr>
              <a:t>mestnem</a:t>
            </a:r>
            <a:r>
              <a:rPr lang="en-US" b="0" i="0" dirty="0">
                <a:effectLst/>
                <a:latin typeface="fkGroteskNeue"/>
              </a:rPr>
              <a:t> prometu</a:t>
            </a:r>
            <a:r>
              <a:rPr lang="en-US" b="0" i="0" u="none" strike="noStrike" dirty="0">
                <a:effectLst/>
                <a:latin typeface="var(--font-berkeley-mono)"/>
                <a:hlinkClick r:id="rId3"/>
              </a:rPr>
              <a:t>1</a:t>
            </a:r>
            <a:r>
              <a:rPr lang="en-US" b="0" i="0" dirty="0">
                <a:effectLst/>
                <a:latin typeface="fkGroteskNeue"/>
              </a:rPr>
              <a:t>.</a:t>
            </a:r>
          </a:p>
          <a:p>
            <a:pPr algn="l"/>
            <a:r>
              <a:rPr lang="en-US" b="0" i="0" dirty="0">
                <a:effectLst/>
                <a:latin typeface="fkGroteskNeue"/>
              </a:rPr>
              <a:t>Poleg </a:t>
            </a:r>
            <a:r>
              <a:rPr lang="en-US" b="0" i="0" dirty="0" err="1">
                <a:effectLst/>
                <a:latin typeface="fkGroteskNeue"/>
              </a:rPr>
              <a:t>okoljskih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vplivov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ima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mestna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logistika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pomemben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učinek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tudi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prometne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razmere</a:t>
            </a:r>
            <a:r>
              <a:rPr lang="en-US" b="0" i="0" dirty="0">
                <a:effectLst/>
                <a:latin typeface="fkGroteskNeue"/>
              </a:rPr>
              <a:t>. </a:t>
            </a:r>
            <a:r>
              <a:rPr lang="en-US" b="0" i="0" dirty="0" err="1">
                <a:effectLst/>
                <a:latin typeface="fkGroteskNeue"/>
              </a:rPr>
              <a:t>Raziskave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potrjujejo</a:t>
            </a:r>
            <a:r>
              <a:rPr lang="en-US" b="0" i="0" dirty="0">
                <a:effectLst/>
                <a:latin typeface="fkGroteskNeue"/>
              </a:rPr>
              <a:t>, da </a:t>
            </a:r>
            <a:r>
              <a:rPr lang="en-US" b="0" i="0" dirty="0" err="1">
                <a:effectLst/>
                <a:latin typeface="fkGroteskNeue"/>
              </a:rPr>
              <a:t>dostavna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vozila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prispevajo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približno</a:t>
            </a:r>
            <a:r>
              <a:rPr lang="en-US" b="0" i="0" dirty="0">
                <a:effectLst/>
                <a:latin typeface="fkGroteskNeue"/>
              </a:rPr>
              <a:t> 21% k </a:t>
            </a:r>
            <a:r>
              <a:rPr lang="en-US" b="0" i="0" dirty="0" err="1">
                <a:effectLst/>
                <a:latin typeface="fkGroteskNeue"/>
              </a:rPr>
              <a:t>mestnim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prometnim</a:t>
            </a:r>
            <a:r>
              <a:rPr lang="en-US" b="0" i="0" dirty="0">
                <a:effectLst/>
                <a:latin typeface="fkGroteskNeue"/>
              </a:rPr>
              <a:t> zastojem</a:t>
            </a:r>
            <a:r>
              <a:rPr lang="en-US" b="0" i="0" u="none" strike="noStrike" dirty="0">
                <a:effectLst/>
                <a:latin typeface="var(--font-berkeley-mono)"/>
                <a:hlinkClick r:id="rId3"/>
              </a:rPr>
              <a:t>1</a:t>
            </a:r>
            <a:r>
              <a:rPr lang="en-US" b="0" i="0" dirty="0">
                <a:effectLst/>
                <a:latin typeface="fkGroteskNeue"/>
              </a:rPr>
              <a:t>. Ta </a:t>
            </a:r>
            <a:r>
              <a:rPr lang="en-US" b="0" i="0" dirty="0" err="1">
                <a:effectLst/>
                <a:latin typeface="fkGroteskNeue"/>
              </a:rPr>
              <a:t>podatek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jasno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kaže</a:t>
            </a:r>
            <a:r>
              <a:rPr lang="en-US" b="0" i="0" dirty="0">
                <a:effectLst/>
                <a:latin typeface="fkGroteskNeue"/>
              </a:rPr>
              <a:t>, </a:t>
            </a:r>
            <a:r>
              <a:rPr lang="en-US" b="0" i="0" dirty="0" err="1">
                <a:effectLst/>
                <a:latin typeface="fkGroteskNeue"/>
              </a:rPr>
              <a:t>kako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pomembno</a:t>
            </a:r>
            <a:r>
              <a:rPr lang="en-US" b="0" i="0" dirty="0">
                <a:effectLst/>
                <a:latin typeface="fkGroteskNeue"/>
              </a:rPr>
              <a:t> je </a:t>
            </a:r>
            <a:r>
              <a:rPr lang="en-US" b="0" i="0" dirty="0" err="1">
                <a:effectLst/>
                <a:latin typeface="fkGroteskNeue"/>
              </a:rPr>
              <a:t>strateško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načrtovanje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mestne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logistike</a:t>
            </a:r>
            <a:r>
              <a:rPr lang="en-US" b="0" i="0" dirty="0">
                <a:effectLst/>
                <a:latin typeface="fkGroteskNeue"/>
              </a:rPr>
              <a:t>, ki </a:t>
            </a:r>
            <a:r>
              <a:rPr lang="en-US" b="0" i="0" dirty="0" err="1">
                <a:effectLst/>
                <a:latin typeface="fkGroteskNeue"/>
              </a:rPr>
              <a:t>lahko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izboljša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pretočnost</a:t>
            </a:r>
            <a:r>
              <a:rPr lang="en-US" b="0" i="0" dirty="0">
                <a:effectLst/>
                <a:latin typeface="fkGroteskNeue"/>
              </a:rPr>
              <a:t> prometa v </a:t>
            </a:r>
            <a:r>
              <a:rPr lang="en-US" b="0" i="0" dirty="0" err="1">
                <a:effectLst/>
                <a:latin typeface="fkGroteskNeue"/>
              </a:rPr>
              <a:t>urbanih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središčih</a:t>
            </a:r>
            <a:r>
              <a:rPr lang="en-US" b="0" i="0" dirty="0">
                <a:effectLst/>
                <a:latin typeface="fkGroteskNeue"/>
              </a:rPr>
              <a:t>.</a:t>
            </a:r>
          </a:p>
          <a:p>
            <a:pPr algn="l"/>
            <a:r>
              <a:rPr lang="en-US" b="0" i="0" dirty="0" err="1">
                <a:effectLst/>
                <a:latin typeface="fkGroteskNeue"/>
              </a:rPr>
              <a:t>Tovrstni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podatki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poudarjajo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dvojno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vlogo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mestne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logistike</a:t>
            </a:r>
            <a:r>
              <a:rPr lang="en-US" b="0" i="0" dirty="0">
                <a:effectLst/>
                <a:latin typeface="fkGroteskNeue"/>
              </a:rPr>
              <a:t> - </a:t>
            </a:r>
            <a:r>
              <a:rPr lang="en-US" b="0" i="0" dirty="0" err="1">
                <a:effectLst/>
                <a:latin typeface="fkGroteskNeue"/>
              </a:rPr>
              <a:t>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eni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strani</a:t>
            </a:r>
            <a:r>
              <a:rPr lang="en-US" b="0" i="0" dirty="0">
                <a:effectLst/>
                <a:latin typeface="fkGroteskNeue"/>
              </a:rPr>
              <a:t> je </a:t>
            </a:r>
            <a:r>
              <a:rPr lang="en-US" b="0" i="0" dirty="0" err="1">
                <a:effectLst/>
                <a:latin typeface="fkGroteskNeue"/>
              </a:rPr>
              <a:t>nujna</a:t>
            </a:r>
            <a:r>
              <a:rPr lang="en-US" b="0" i="0" dirty="0">
                <a:effectLst/>
                <a:latin typeface="fkGroteskNeue"/>
              </a:rPr>
              <a:t> za </a:t>
            </a:r>
            <a:r>
              <a:rPr lang="en-US" b="0" i="0" dirty="0" err="1">
                <a:effectLst/>
                <a:latin typeface="fkGroteskNeue"/>
              </a:rPr>
              <a:t>delovanje</a:t>
            </a:r>
            <a:r>
              <a:rPr lang="en-US" b="0" i="0" dirty="0">
                <a:effectLst/>
                <a:latin typeface="fkGroteskNeue"/>
              </a:rPr>
              <a:t> mesta, </a:t>
            </a:r>
            <a:r>
              <a:rPr lang="en-US" b="0" i="0" dirty="0" err="1">
                <a:effectLst/>
                <a:latin typeface="fkGroteskNeue"/>
              </a:rPr>
              <a:t>na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drugi</a:t>
            </a:r>
            <a:r>
              <a:rPr lang="en-US" b="0" i="0" dirty="0">
                <a:effectLst/>
                <a:latin typeface="fkGroteskNeue"/>
              </a:rPr>
              <a:t> pa </a:t>
            </a:r>
            <a:r>
              <a:rPr lang="en-US" b="0" i="0" dirty="0" err="1">
                <a:effectLst/>
                <a:latin typeface="fkGroteskNeue"/>
              </a:rPr>
              <a:t>predstavlja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enega</a:t>
            </a:r>
            <a:r>
              <a:rPr lang="en-US" b="0" i="0" dirty="0">
                <a:effectLst/>
                <a:latin typeface="fkGroteskNeue"/>
              </a:rPr>
              <a:t> od </a:t>
            </a:r>
            <a:r>
              <a:rPr lang="en-US" b="0" i="0" dirty="0" err="1">
                <a:effectLst/>
                <a:latin typeface="fkGroteskNeue"/>
              </a:rPr>
              <a:t>ključnih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virov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obremenitve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urbanega</a:t>
            </a:r>
            <a:r>
              <a:rPr lang="en-US" b="0" i="0" dirty="0">
                <a:effectLst/>
                <a:latin typeface="fkGroteskNeue"/>
              </a:rPr>
              <a:t> </a:t>
            </a:r>
            <a:r>
              <a:rPr lang="en-US" b="0" i="0" dirty="0" err="1">
                <a:effectLst/>
                <a:latin typeface="fkGroteskNeue"/>
              </a:rPr>
              <a:t>okolja</a:t>
            </a:r>
            <a:r>
              <a:rPr lang="en-US" b="0" i="0" dirty="0">
                <a:effectLst/>
                <a:latin typeface="fkGroteskNeue"/>
              </a:rPr>
              <a:t>.</a:t>
            </a:r>
          </a:p>
          <a:p>
            <a:endParaRPr lang="en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929CC-AC5B-4A29-A8F8-FDB7F2F21057}" type="slidenum">
              <a:rPr lang="en-SI" smtClean="0"/>
              <a:t>4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01270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929CC-AC5B-4A29-A8F8-FDB7F2F21057}" type="slidenum">
              <a:rPr lang="en-SI" smtClean="0"/>
              <a:t>12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536891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E38230-8CCD-F95D-E2B7-F84452FBC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81AA5EF-DAF1-0E9B-060B-6E81A7532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SI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B453AE9-E5F2-8E25-67C0-EAE340476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C885B26-A990-539C-C518-68C4E35C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5DA87C5-C1F7-B972-587E-C4BAE2D5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701180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D23FF5A-3F1B-DAE9-AE27-24308BF69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4374DD6-BA15-25A1-58F7-25AD7E664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097C386-DB50-E709-9507-94D08656A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579D94E-01E3-EE65-E86D-3BC746486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8B682E4-C438-09D8-BCA0-41CD3D89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22550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536A3F-EF35-C77B-DAD3-54B54919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BC68056-8246-5D50-74FC-3429F4B54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2B192C6-C8EA-376F-7ACF-97A6E5172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3BC2CB4-DAC7-F9A5-4417-3C739B648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DF7A073-01CB-7FCC-CF04-CDC9D9D9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47783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5F0F94-6C76-36DA-FDB7-7165DCA5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099B743-450D-BC25-4544-1A6BDB760E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ED3B4B0-0684-8BA1-6E6E-E84BCAA0C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F430025-FB96-5F54-0C00-5EA7BCE5C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83CF96BC-485E-DCD3-ED94-FACE2A0A1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D2685A9-A904-4F34-D791-85F0EDC6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7769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16439F-DEDD-4484-6157-EE016D48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1DE941E-132E-0F10-653B-BF5E1C055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FF325A8A-A54B-615F-74E2-E328CF3B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858F830A-CBEE-7CFC-BA94-1D26BE248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2309C4A-086F-CFC2-1AF4-A13539A3F0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5F0DFB3D-2AAB-AC7F-11FA-5D929AC61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D5EEBBAA-2C74-8B1C-3FBC-5C0BAE2B1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66B71CC5-8528-51A9-0F86-FA5D98145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87334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9995B37-14E6-74F3-859D-93ACF6EEB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C4F3776B-2BA9-CEA7-ECD7-4E893D480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D54CE230-42B8-C02F-8880-F16A720A4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95037F1-E2E3-69F6-8286-D41476C68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46013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6FB355D0-37D0-CDA9-4CFD-4B9EC8955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8F97C7FA-5648-AF78-83C0-E2FE17EDF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64263957-9E00-41F3-9EF3-8AF6FBDA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51547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2D2401-678C-3B35-831D-026A20E7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90F7A3A-90A1-8786-959D-66B16FBF9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2F9CBC1-EAC1-C7A0-3099-F36BC27A4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1F2F980-1FD8-0376-23D3-2AE92D5A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D4DAB75F-B2CD-7C2A-BC4A-03C24726C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7B89DBF-9E8F-D803-1AD4-66F759CDE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011629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EED7EA-AD68-4F9F-EC3A-41ADB8373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44FCA62D-064D-7BA5-C138-F0057873E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13F4EA9-F68D-23C5-E812-1364833BF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10B4155-5C37-D9BA-C103-AB108ADC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9539FC4-48E4-626C-2109-E6D67AB9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401C3B3-BF0C-B995-21C9-6A5985AF2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0001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D94D51-058A-844A-4801-587DF882E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1DDE5008-81BF-0A54-01C2-F676829E9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61308D2-00EB-DC1C-1347-8E9987B44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4367830-B0A3-3CFD-7144-94CA4CCEB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8426C11-7D7E-D758-943F-C0F6DB93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56690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86AB4FA5-6BD0-0A5C-790C-254C369AB1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FC9717BF-FCB1-C45D-6516-CF6DF63CE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A39DF4C-9B5F-9059-F0F5-8AE14832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D9991A9-B699-70D7-97C6-90371108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0ABEC30-CA18-60E5-46BD-2F8E03D77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82718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AC680F3-B1EF-8E6D-03A6-35E3C2F3E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37A2CE3-DDB1-1939-5165-A7EDAE136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SI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C4EB649-66B4-781E-0BA6-BFF51B5C4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07B1E1-1EC4-4D0F-BEAD-F05569E36D28}" type="datetimeFigureOut">
              <a:rPr lang="en-SI" smtClean="0"/>
              <a:t>06/12/2026</a:t>
            </a:fld>
            <a:endParaRPr lang="en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4109A49-FA3F-C87B-9481-B92A0354F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843CB89-A033-12ED-4C49-06B63717B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84AF4-098C-49CC-B4E3-EB229DDB736C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84227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tp-logistics.eu/wp-content/uploads/2021/12/POLIS_ALICE_Guide-Zero-Emission-Urban-Logistics_Dec2021-low.pdf" TargetMode="External"/><Relationship Id="rId3" Type="http://schemas.openxmlformats.org/officeDocument/2006/relationships/image" Target="../media/image42.jpeg"/><Relationship Id="rId7" Type="http://schemas.openxmlformats.org/officeDocument/2006/relationships/image" Target="../media/image44.png"/><Relationship Id="rId2" Type="http://schemas.openxmlformats.org/officeDocument/2006/relationships/hyperlink" Target="https://www.sptm.si/download_file/3278/33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ansport.ec.europa.eu/document/download/b818ff86-2463-4949-9413-d3ca559f60b9_en" TargetMode="External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hyperlink" Target="https://transport.ec.europa.eu/document/download/d1580f49-1332-4401-97f8-9595ea33092e_en?filename=EGUM_Recommendations_SG4_D2_DataSharing.pdf" TargetMode="External"/><Relationship Id="rId4" Type="http://schemas.openxmlformats.org/officeDocument/2006/relationships/hyperlink" Target="https://civitas.eu/resources/topic-guide-sustainable-urban-logistics-planning" TargetMode="External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www.fgpa.um.si/raziskave-in-razvoj/instituti/center-za-ekonomijo-transport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noProof="0" dirty="0"/>
          </a:p>
        </p:txBody>
      </p:sp>
      <p:pic>
        <p:nvPicPr>
          <p:cNvPr id="8" name="Slika 7" descr="Slika, ki vsebuje besede stavba, vozilo, na prostem, kopensko vozilo&#10;&#10;Vsebina, ustvarjena z umetno inteligenco, morda ni pravilna.">
            <a:extLst>
              <a:ext uri="{FF2B5EF4-FFF2-40B4-BE49-F238E27FC236}">
                <a16:creationId xmlns:a16="http://schemas.microsoft.com/office/drawing/2014/main" id="{35CE156F-0C95-0E48-5962-39E88744DA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4DAA867-2A95-0794-E7EA-E60478802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0640" y="1455663"/>
            <a:ext cx="7802880" cy="2900518"/>
          </a:xfrm>
        </p:spPr>
        <p:txBody>
          <a:bodyPr>
            <a:normAutofit/>
          </a:bodyPr>
          <a:lstStyle/>
          <a:p>
            <a:pPr algn="r"/>
            <a:r>
              <a:rPr lang="sl-SI" sz="5400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Celostno načrtovanje mestne logistike v Sloveniji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B79F04D-A4F6-17E8-7BBA-F49977864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9300" y="5168900"/>
            <a:ext cx="6992620" cy="1192141"/>
          </a:xfrm>
        </p:spPr>
        <p:txBody>
          <a:bodyPr>
            <a:normAutofit/>
          </a:bodyPr>
          <a:lstStyle/>
          <a:p>
            <a:pPr algn="r"/>
            <a:r>
              <a:rPr lang="sl-SI" sz="3200" noProof="0" dirty="0">
                <a:solidFill>
                  <a:srgbClr val="FFFFFF"/>
                </a:solidFill>
              </a:rPr>
              <a:t>izr. prof. dr. Tomislav Letnik</a:t>
            </a:r>
          </a:p>
          <a:p>
            <a:pPr algn="r"/>
            <a:r>
              <a:rPr lang="sl-SI" sz="3200" noProof="0" dirty="0">
                <a:solidFill>
                  <a:srgbClr val="FFFFFF"/>
                </a:solidFill>
              </a:rPr>
              <a:t>asist. Ines Pentek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C92EFFF-FD35-1AD0-49A6-A177A5B3B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95" y="369745"/>
            <a:ext cx="1345565" cy="75651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503658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52639-5628-19A7-5FE3-7DDD1C52E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8CBF61A-004C-E9C0-CD5F-DF7B3C411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970" y="760582"/>
            <a:ext cx="5557520" cy="4351338"/>
          </a:xfrm>
        </p:spPr>
        <p:txBody>
          <a:bodyPr/>
          <a:lstStyle/>
          <a:p>
            <a:pPr marL="0" indent="0">
              <a:buNone/>
            </a:pPr>
            <a:r>
              <a:rPr lang="sl-SI" sz="4400" b="1" noProof="0" dirty="0"/>
              <a:t>STE VEDELI ?</a:t>
            </a:r>
          </a:p>
          <a:p>
            <a:pPr marL="0" indent="0">
              <a:buNone/>
            </a:pPr>
            <a:endParaRPr lang="sl-SI" b="1" noProof="0" dirty="0"/>
          </a:p>
          <a:p>
            <a:r>
              <a:rPr lang="sl-SI" noProof="0" dirty="0"/>
              <a:t>mesta pokrivajo le </a:t>
            </a:r>
            <a:r>
              <a:rPr lang="sl-SI" b="1" noProof="0" dirty="0"/>
              <a:t>3 % površine zemlje (kopnega)</a:t>
            </a:r>
            <a:r>
              <a:rPr lang="sl-SI" noProof="0" dirty="0"/>
              <a:t>, </a:t>
            </a:r>
          </a:p>
          <a:p>
            <a:r>
              <a:rPr lang="sl-SI" noProof="0" dirty="0"/>
              <a:t>v njih živi cca </a:t>
            </a:r>
            <a:r>
              <a:rPr lang="sl-SI" b="1" noProof="0" dirty="0"/>
              <a:t>55 % svetovnega prebivalstva </a:t>
            </a:r>
            <a:r>
              <a:rPr lang="sl-SI" noProof="0" dirty="0"/>
              <a:t>(75 % v EU),</a:t>
            </a:r>
          </a:p>
          <a:p>
            <a:r>
              <a:rPr lang="sl-SI" noProof="0" dirty="0"/>
              <a:t>ustvarijo več kot </a:t>
            </a:r>
            <a:r>
              <a:rPr lang="sl-SI" b="1" noProof="0" dirty="0"/>
              <a:t>80 % </a:t>
            </a:r>
            <a:r>
              <a:rPr lang="sl-SI" noProof="0" dirty="0"/>
              <a:t>globalnega bruto družbenega proizvoda (</a:t>
            </a:r>
            <a:r>
              <a:rPr lang="sl-SI" b="1" noProof="0" dirty="0"/>
              <a:t>BDP</a:t>
            </a:r>
            <a:r>
              <a:rPr lang="sl-SI" noProof="0" dirty="0"/>
              <a:t>). </a:t>
            </a:r>
          </a:p>
        </p:txBody>
      </p:sp>
      <p:pic>
        <p:nvPicPr>
          <p:cNvPr id="2050" name="Picture 2" descr="Pin page">
            <a:extLst>
              <a:ext uri="{FF2B5EF4-FFF2-40B4-BE49-F238E27FC236}">
                <a16:creationId xmlns:a16="http://schemas.microsoft.com/office/drawing/2014/main" id="{8482E7BA-CD63-8DA8-D344-90B0FE2150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7" t="7494" r="22632" b="6969"/>
          <a:stretch/>
        </p:blipFill>
        <p:spPr bwMode="auto">
          <a:xfrm>
            <a:off x="6629442" y="415196"/>
            <a:ext cx="5409318" cy="486838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značba mesta vsebine 2">
            <a:extLst>
              <a:ext uri="{FF2B5EF4-FFF2-40B4-BE49-F238E27FC236}">
                <a16:creationId xmlns:a16="http://schemas.microsoft.com/office/drawing/2014/main" id="{994A5515-1D30-AB59-04C2-E54F071C1AA8}"/>
              </a:ext>
            </a:extLst>
          </p:cNvPr>
          <p:cNvSpPr txBox="1">
            <a:spLocks/>
          </p:cNvSpPr>
          <p:nvPr/>
        </p:nvSpPr>
        <p:spPr>
          <a:xfrm>
            <a:off x="747970" y="5464609"/>
            <a:ext cx="10969109" cy="978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b="1" noProof="0" dirty="0">
                <a:solidFill>
                  <a:srgbClr val="00B050"/>
                </a:solidFill>
              </a:rPr>
              <a:t>Družbene, gospodarske (in posledično logistične) aktivnosti se koncentrirajo na relativno majhnih (urbanih) območjih. </a:t>
            </a:r>
          </a:p>
        </p:txBody>
      </p:sp>
    </p:spTree>
    <p:extLst>
      <p:ext uri="{BB962C8B-B14F-4D97-AF65-F5344CB8AC3E}">
        <p14:creationId xmlns:p14="http://schemas.microsoft.com/office/powerpoint/2010/main" val="70762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C205-3E6A-9FF1-E910-AEA07B4F2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noProof="0" dirty="0"/>
              <a:t>IZZIVI MESTNE LOGISTIKE?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E283B-5DFE-D800-19C8-05FB66C22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483"/>
            <a:ext cx="7454900" cy="5125782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endParaRPr lang="sl-SI" sz="700" b="1" noProof="0" dirty="0"/>
          </a:p>
          <a:p>
            <a:r>
              <a:rPr lang="sl-SI" sz="3300" b="1" noProof="0" dirty="0">
                <a:solidFill>
                  <a:schemeClr val="accent4">
                    <a:lumMod val="75000"/>
                  </a:schemeClr>
                </a:solidFill>
              </a:rPr>
              <a:t>Mestni tovorni promet </a:t>
            </a:r>
            <a:r>
              <a:rPr lang="sl-SI" sz="3300" noProof="0" dirty="0"/>
              <a:t>je povsod po svetu </a:t>
            </a:r>
            <a:r>
              <a:rPr lang="sl-SI" sz="3300" b="1" noProof="0" dirty="0">
                <a:solidFill>
                  <a:schemeClr val="accent4">
                    <a:lumMod val="75000"/>
                  </a:schemeClr>
                </a:solidFill>
              </a:rPr>
              <a:t>v porastu </a:t>
            </a:r>
          </a:p>
          <a:p>
            <a:pPr lvl="1"/>
            <a:r>
              <a:rPr lang="sl-SI" sz="2800" noProof="0" dirty="0"/>
              <a:t>cca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2-3 % letno </a:t>
            </a:r>
            <a:r>
              <a:rPr lang="sl-SI" sz="2800" noProof="0" dirty="0"/>
              <a:t>- zato je nujno poiskati učinkovite rešitve, ki bi nudile podporo razvoju mesta</a:t>
            </a:r>
          </a:p>
          <a:p>
            <a:pPr lvl="1"/>
            <a:r>
              <a:rPr lang="sl-SI" sz="2800" noProof="0" dirty="0"/>
              <a:t>dostave v segmentu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e-trgovine</a:t>
            </a:r>
            <a:r>
              <a:rPr lang="sl-SI" sz="2800" noProof="0" dirty="0"/>
              <a:t> so v letu 2020 (Covid) porastle za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25 %</a:t>
            </a:r>
          </a:p>
          <a:p>
            <a:pPr lvl="1"/>
            <a:r>
              <a:rPr lang="sl-SI" sz="2800" noProof="0" dirty="0"/>
              <a:t>Visok delež vrnjenih pošiljk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– tudi do 60%</a:t>
            </a:r>
          </a:p>
          <a:p>
            <a:pPr lvl="1"/>
            <a:endParaRPr lang="sl-SI" sz="2100" b="1" noProof="0" dirty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3300" b="1" noProof="0" dirty="0">
                <a:solidFill>
                  <a:schemeClr val="accent4">
                    <a:lumMod val="75000"/>
                  </a:schemeClr>
                </a:solidFill>
              </a:rPr>
              <a:t>Nizka stopnja</a:t>
            </a:r>
            <a:r>
              <a:rPr lang="sl-SI" sz="3300" noProof="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l-SI" sz="3300" b="1" noProof="0" dirty="0">
                <a:solidFill>
                  <a:schemeClr val="accent4">
                    <a:lumMod val="75000"/>
                  </a:schemeClr>
                </a:solidFill>
              </a:rPr>
              <a:t>izkoriščenosti</a:t>
            </a:r>
            <a:r>
              <a:rPr lang="sl-SI" sz="3300" noProof="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sl-SI" sz="3300" noProof="0" dirty="0"/>
              <a:t>tovornih vozil: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2800" noProof="0" dirty="0"/>
              <a:t>več kot 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20 %</a:t>
            </a:r>
            <a:r>
              <a:rPr lang="sl-SI" sz="2800" noProof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praznih voženj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2800" b="1" noProof="0" dirty="0"/>
              <a:t>povprečna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stopnja izkoriščenosti </a:t>
            </a:r>
            <a:r>
              <a:rPr lang="sl-SI" sz="2800" noProof="0" dirty="0"/>
              <a:t>le okoli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0.3</a:t>
            </a:r>
            <a:endParaRPr lang="sl-SI" sz="4200" b="1" noProof="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sl-SI" sz="900" b="1" noProof="0" dirty="0"/>
          </a:p>
          <a:p>
            <a:r>
              <a:rPr lang="sl-SI" sz="3300" b="1" noProof="0" dirty="0">
                <a:solidFill>
                  <a:schemeClr val="accent4">
                    <a:lumMod val="75000"/>
                  </a:schemeClr>
                </a:solidFill>
              </a:rPr>
              <a:t>“Zadnja milja” </a:t>
            </a:r>
            <a:r>
              <a:rPr lang="sl-SI" sz="3300" noProof="0" dirty="0"/>
              <a:t>ali </a:t>
            </a:r>
            <a:r>
              <a:rPr lang="sl-SI" sz="3300" b="1" noProof="0" dirty="0">
                <a:solidFill>
                  <a:schemeClr val="accent4">
                    <a:lumMod val="75000"/>
                  </a:schemeClr>
                </a:solidFill>
              </a:rPr>
              <a:t>“zadnji kilometer“ </a:t>
            </a:r>
          </a:p>
          <a:p>
            <a:pPr lvl="1"/>
            <a:r>
              <a:rPr lang="sl-SI" sz="2800" noProof="0" dirty="0"/>
              <a:t>velja za najdražji del oskrbovalne verige – prispeva kar </a:t>
            </a:r>
            <a:r>
              <a:rPr lang="sl-SI" sz="2800" b="1" noProof="0" dirty="0">
                <a:solidFill>
                  <a:schemeClr val="accent6">
                    <a:lumMod val="75000"/>
                  </a:schemeClr>
                </a:solidFill>
              </a:rPr>
              <a:t>28 %</a:t>
            </a:r>
            <a:r>
              <a:rPr lang="sl-SI" sz="2800" b="1" noProof="0" dirty="0"/>
              <a:t> </a:t>
            </a:r>
            <a:r>
              <a:rPr lang="sl-SI" sz="2800" noProof="0" dirty="0"/>
              <a:t>k vsem stroškom transporta.</a:t>
            </a:r>
          </a:p>
          <a:p>
            <a:pPr marL="0" indent="0">
              <a:buNone/>
            </a:pPr>
            <a:endParaRPr lang="sl-SI" sz="800" noProof="0" dirty="0"/>
          </a:p>
          <a:p>
            <a:endParaRPr lang="sl-SI" noProof="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39D999A-7A48-3BB2-671C-9C706EA91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356" y="1599483"/>
            <a:ext cx="3341173" cy="445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70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C205-3E6A-9FF1-E910-AEA07B4F2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82708" cy="1325563"/>
          </a:xfrm>
        </p:spPr>
        <p:txBody>
          <a:bodyPr/>
          <a:lstStyle/>
          <a:p>
            <a:r>
              <a:rPr lang="sl-SI" b="1" noProof="0" dirty="0"/>
              <a:t>Dilema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90AF18-0087-1520-7B59-83DD4F784A5B}"/>
              </a:ext>
            </a:extLst>
          </p:cNvPr>
          <p:cNvSpPr txBox="1"/>
          <p:nvPr/>
        </p:nvSpPr>
        <p:spPr>
          <a:xfrm>
            <a:off x="1057592" y="5217250"/>
            <a:ext cx="5889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l-SI" sz="2400" b="1" noProof="0" dirty="0">
                <a:solidFill>
                  <a:schemeClr val="accent4">
                    <a:lumMod val="75000"/>
                  </a:schemeClr>
                </a:solidFill>
              </a:rPr>
              <a:t>Kako reševati </a:t>
            </a:r>
            <a:r>
              <a:rPr lang="sl-SI" sz="2400" noProof="0" dirty="0">
                <a:solidFill>
                  <a:schemeClr val="accent4">
                    <a:lumMod val="75000"/>
                  </a:schemeClr>
                </a:solidFill>
              </a:rPr>
              <a:t>problematiko povečanega obsega tovornega prometa in hkrati ohranjati okolje? </a:t>
            </a:r>
            <a:endParaRPr lang="sl-SI" sz="1000" noProof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C2E5E83-854D-7C11-4A18-6168EED86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7139" y="1650275"/>
            <a:ext cx="3882708" cy="1922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2600" b="1" noProof="0" dirty="0">
                <a:solidFill>
                  <a:schemeClr val="accent6">
                    <a:lumMod val="75000"/>
                  </a:schemeClr>
                </a:solidFill>
              </a:rPr>
              <a:t>OKOLJSKI</a:t>
            </a:r>
          </a:p>
          <a:p>
            <a:pPr>
              <a:lnSpc>
                <a:spcPct val="70000"/>
              </a:lnSpc>
            </a:pPr>
            <a:r>
              <a:rPr lang="sl-SI" sz="2000" noProof="0" dirty="0"/>
              <a:t>Prebivalcem prijazno mesto (izboljšanje kakovosti bivanja)</a:t>
            </a:r>
          </a:p>
          <a:p>
            <a:pPr>
              <a:lnSpc>
                <a:spcPct val="70000"/>
              </a:lnSpc>
            </a:pPr>
            <a:r>
              <a:rPr lang="sl-SI" sz="2000" noProof="0" dirty="0"/>
              <a:t>Brez prometa v mestnem jedru</a:t>
            </a:r>
          </a:p>
          <a:p>
            <a:pPr>
              <a:lnSpc>
                <a:spcPct val="70000"/>
              </a:lnSpc>
            </a:pPr>
            <a:r>
              <a:rPr lang="sl-SI" sz="2000" noProof="0" dirty="0"/>
              <a:t>Brez emisij (</a:t>
            </a:r>
            <a:r>
              <a:rPr lang="sl-SI" sz="2000" noProof="0" dirty="0" err="1"/>
              <a:t>okoljske</a:t>
            </a:r>
            <a:r>
              <a:rPr lang="sl-SI" sz="2000" noProof="0" dirty="0"/>
              <a:t> cone)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27464A3-FB81-3777-61BC-2AF4FE29A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497" y="1650275"/>
            <a:ext cx="5637133" cy="3191135"/>
          </a:xfrm>
          <a:prstGeom prst="rect">
            <a:avLst/>
          </a:pr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3C8378D-6718-BD85-7391-6827E61921AE}"/>
              </a:ext>
            </a:extLst>
          </p:cNvPr>
          <p:cNvSpPr txBox="1">
            <a:spLocks/>
          </p:cNvSpPr>
          <p:nvPr/>
        </p:nvSpPr>
        <p:spPr>
          <a:xfrm>
            <a:off x="7257138" y="3710549"/>
            <a:ext cx="4376673" cy="1922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l-SI" sz="2600" b="1" noProof="0" dirty="0">
                <a:solidFill>
                  <a:srgbClr val="C00000"/>
                </a:solidFill>
              </a:rPr>
              <a:t>GOSPODARSKI</a:t>
            </a:r>
          </a:p>
          <a:p>
            <a:pPr>
              <a:lnSpc>
                <a:spcPct val="70000"/>
              </a:lnSpc>
            </a:pPr>
            <a:r>
              <a:rPr lang="sl-SI" sz="2000" noProof="0" dirty="0"/>
              <a:t>Učinkovita (hitra, zanesljiva) oskrba</a:t>
            </a:r>
          </a:p>
          <a:p>
            <a:pPr>
              <a:lnSpc>
                <a:spcPct val="70000"/>
              </a:lnSpc>
            </a:pPr>
            <a:r>
              <a:rPr lang="sl-SI" sz="2000" noProof="0" dirty="0"/>
              <a:t>Dvig konkurenčne sposobnosti</a:t>
            </a:r>
          </a:p>
          <a:p>
            <a:pPr>
              <a:lnSpc>
                <a:spcPct val="70000"/>
              </a:lnSpc>
            </a:pPr>
            <a:r>
              <a:rPr lang="sl-SI" sz="2000" noProof="0" dirty="0"/>
              <a:t>Oživitev mestnega jedra</a:t>
            </a:r>
          </a:p>
          <a:p>
            <a:pPr>
              <a:lnSpc>
                <a:spcPct val="70000"/>
              </a:lnSpc>
            </a:pPr>
            <a:r>
              <a:rPr lang="sl-SI" sz="2000" noProof="0" dirty="0"/>
              <a:t>Boljša nakupovalna izkušnja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A9EF110-4C0C-CF02-0D6B-AD17D6DDB249}"/>
              </a:ext>
            </a:extLst>
          </p:cNvPr>
          <p:cNvSpPr txBox="1">
            <a:spLocks/>
          </p:cNvSpPr>
          <p:nvPr/>
        </p:nvSpPr>
        <p:spPr>
          <a:xfrm>
            <a:off x="7162800" y="365124"/>
            <a:ext cx="38827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noProof="0" dirty="0"/>
              <a:t>Strateški cilji</a:t>
            </a:r>
          </a:p>
        </p:txBody>
      </p:sp>
    </p:spTree>
    <p:extLst>
      <p:ext uri="{BB962C8B-B14F-4D97-AF65-F5344CB8AC3E}">
        <p14:creationId xmlns:p14="http://schemas.microsoft.com/office/powerpoint/2010/main" val="9712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uiExpand="1" build="p"/>
      <p:bldP spid="29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noProof="0" dirty="0">
                <a:latin typeface="+mn-lt"/>
              </a:rPr>
              <a:t>Možni pristopi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838199" y="1825625"/>
            <a:ext cx="10622281" cy="466725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3200" b="1" noProof="0" dirty="0">
                <a:solidFill>
                  <a:srgbClr val="C00000"/>
                </a:solidFill>
              </a:rPr>
              <a:t>omejevanje</a:t>
            </a:r>
            <a:r>
              <a:rPr lang="sl-SI" sz="3200" noProof="0" dirty="0"/>
              <a:t> </a:t>
            </a:r>
            <a:r>
              <a:rPr lang="sl-SI" sz="3200" b="1" noProof="0" dirty="0">
                <a:solidFill>
                  <a:srgbClr val="C00000"/>
                </a:solidFill>
              </a:rPr>
              <a:t>tovornega prometa </a:t>
            </a:r>
            <a:r>
              <a:rPr lang="sl-SI" sz="3200" b="1" noProof="0" dirty="0"/>
              <a:t>v mestu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2800" noProof="0" dirty="0"/>
              <a:t>tovorni promet je krivec za prometne izzive,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2800" noProof="0" dirty="0"/>
              <a:t>iz mesta ga je treba odstraniti…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sl-SI" sz="2800" noProof="0" dirty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3200" b="1" noProof="0" dirty="0">
                <a:solidFill>
                  <a:srgbClr val="C00000"/>
                </a:solidFill>
              </a:rPr>
              <a:t>izboljšanje pogojev dostopnosti </a:t>
            </a:r>
            <a:r>
              <a:rPr lang="sl-SI" sz="3200" b="1" noProof="0" dirty="0"/>
              <a:t>za tovorna vozila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2800" noProof="0" dirty="0"/>
              <a:t>Učinkovit tovorni promet je ključen za delovanje mesta, poiskati je treba čim bolj učinkovite in fleksibilne rešitve.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sl-SI" sz="2800" noProof="0" dirty="0">
                <a:solidFill>
                  <a:srgbClr val="000000"/>
                </a:solidFill>
              </a:rPr>
              <a:t>Če izboljšamo pogoje dostopnosti se bodo tovorna vozila v mestnem središču zadrževala manj časa.</a:t>
            </a:r>
          </a:p>
          <a:p>
            <a:endParaRPr lang="sl-SI" sz="3600" noProof="0" dirty="0"/>
          </a:p>
          <a:p>
            <a:r>
              <a:rPr lang="sl-SI" sz="3600" b="1" noProof="0" dirty="0">
                <a:solidFill>
                  <a:srgbClr val="0070C0"/>
                </a:solidFill>
              </a:rPr>
              <a:t>Katera opcija je po vašem mnenju boljša?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1DF2162-D129-5F65-20F5-C0A26807E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51" y="0"/>
            <a:ext cx="3365918" cy="2936032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699400BB-00D9-FD46-3896-1E755B30146C}"/>
              </a:ext>
            </a:extLst>
          </p:cNvPr>
          <p:cNvSpPr txBox="1"/>
          <p:nvPr/>
        </p:nvSpPr>
        <p:spPr>
          <a:xfrm>
            <a:off x="8412480" y="293603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noProof="0" dirty="0"/>
              <a:t>https://urbanaccessregulations.eu/</a:t>
            </a:r>
          </a:p>
        </p:txBody>
      </p:sp>
    </p:spTree>
    <p:extLst>
      <p:ext uri="{BB962C8B-B14F-4D97-AF65-F5344CB8AC3E}">
        <p14:creationId xmlns:p14="http://schemas.microsoft.com/office/powerpoint/2010/main" val="274119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F74F0-E90B-6FDF-3424-0D0E2D71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C6AC50-C037-3DE5-8537-83BA3B5FA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noProof="0" dirty="0"/>
              <a:t>RAZVOJNE PRILOŽNOSTI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6D1A572-9C28-5C56-BB8D-29B52CC55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890956" cy="4834255"/>
          </a:xfrm>
        </p:spPr>
        <p:txBody>
          <a:bodyPr>
            <a:normAutofit fontScale="92500" lnSpcReduction="10000"/>
          </a:bodyPr>
          <a:lstStyle/>
          <a:p>
            <a:r>
              <a:rPr lang="sl-SI" b="1" noProof="0" dirty="0"/>
              <a:t>Digitalizacija </a:t>
            </a:r>
            <a:r>
              <a:rPr lang="sl-SI" noProof="0" dirty="0"/>
              <a:t>logističnih procesov</a:t>
            </a:r>
          </a:p>
          <a:p>
            <a:r>
              <a:rPr lang="sl-SI" b="1" noProof="0" dirty="0"/>
              <a:t>Logistični podatki</a:t>
            </a:r>
            <a:r>
              <a:rPr lang="sl-SI" noProof="0" dirty="0"/>
              <a:t> (vožnje, pošiljke)</a:t>
            </a:r>
          </a:p>
          <a:p>
            <a:r>
              <a:rPr lang="sl-SI" b="1" noProof="0" dirty="0"/>
              <a:t>Konsolidacija</a:t>
            </a:r>
            <a:r>
              <a:rPr lang="sl-SI" noProof="0" dirty="0"/>
              <a:t> (tovora, pošiljk)</a:t>
            </a:r>
          </a:p>
          <a:p>
            <a:r>
              <a:rPr lang="sl-SI" noProof="0" dirty="0"/>
              <a:t>Prehod na </a:t>
            </a:r>
            <a:r>
              <a:rPr lang="sl-SI" b="1" noProof="0" dirty="0"/>
              <a:t>okolju prijazna vozila</a:t>
            </a:r>
          </a:p>
          <a:p>
            <a:r>
              <a:rPr lang="sl-SI" noProof="0" dirty="0"/>
              <a:t>Optimizacija </a:t>
            </a:r>
            <a:r>
              <a:rPr lang="sl-SI" b="1" noProof="0" dirty="0"/>
              <a:t>poti </a:t>
            </a:r>
            <a:r>
              <a:rPr lang="sl-SI" noProof="0" dirty="0"/>
              <a:t>(uporaba orodij)</a:t>
            </a:r>
          </a:p>
          <a:p>
            <a:r>
              <a:rPr lang="sl-SI" noProof="0" dirty="0"/>
              <a:t>Rezervacija </a:t>
            </a:r>
            <a:r>
              <a:rPr lang="sl-SI" b="1" noProof="0" dirty="0"/>
              <a:t>dostavnih mest</a:t>
            </a:r>
            <a:endParaRPr lang="en-US" b="1" noProof="0" dirty="0"/>
          </a:p>
          <a:p>
            <a:r>
              <a:rPr lang="en-US" noProof="0" dirty="0" err="1"/>
              <a:t>Dinamično</a:t>
            </a:r>
            <a:r>
              <a:rPr lang="en-US" b="1" noProof="0" dirty="0"/>
              <a:t> </a:t>
            </a:r>
            <a:r>
              <a:rPr lang="en-US" b="1" noProof="0" dirty="0" err="1"/>
              <a:t>upravljanje</a:t>
            </a:r>
            <a:r>
              <a:rPr lang="en-US" b="1" noProof="0" dirty="0"/>
              <a:t> </a:t>
            </a:r>
            <a:r>
              <a:rPr lang="en-US" b="1" noProof="0" dirty="0" err="1"/>
              <a:t>obcestnega</a:t>
            </a:r>
            <a:r>
              <a:rPr lang="en-US" b="1" noProof="0" dirty="0"/>
              <a:t> </a:t>
            </a:r>
            <a:r>
              <a:rPr lang="en-US" b="1" noProof="0" dirty="0" err="1"/>
              <a:t>prostora</a:t>
            </a:r>
            <a:endParaRPr lang="en-US" b="1" noProof="0" dirty="0"/>
          </a:p>
          <a:p>
            <a:r>
              <a:rPr lang="sl-SI" b="1" noProof="0" dirty="0"/>
              <a:t>Avtonomnost</a:t>
            </a:r>
            <a:r>
              <a:rPr lang="sl-SI" noProof="0" dirty="0"/>
              <a:t> logističnih operacij</a:t>
            </a:r>
          </a:p>
          <a:p>
            <a:endParaRPr lang="sl-SI" noProof="0" dirty="0"/>
          </a:p>
          <a:p>
            <a:r>
              <a:rPr lang="sl-SI" b="1" noProof="0" dirty="0">
                <a:solidFill>
                  <a:srgbClr val="0070C0"/>
                </a:solidFill>
              </a:rPr>
              <a:t>So-delovanje </a:t>
            </a:r>
            <a:r>
              <a:rPr lang="sl-SI" noProof="0" dirty="0">
                <a:solidFill>
                  <a:srgbClr val="0070C0"/>
                </a:solidFill>
              </a:rPr>
              <a:t>med ključnimi akterji in deležniki (mestna uprava, naročniki, ponudniki logističnih storitev)</a:t>
            </a:r>
          </a:p>
          <a:p>
            <a:pPr marL="0" indent="0">
              <a:buNone/>
            </a:pPr>
            <a:endParaRPr lang="sl-SI" noProof="0" dirty="0"/>
          </a:p>
        </p:txBody>
      </p:sp>
      <p:sp>
        <p:nvSpPr>
          <p:cNvPr id="5" name="Zaobljeni pravokotnik 4">
            <a:extLst>
              <a:ext uri="{FF2B5EF4-FFF2-40B4-BE49-F238E27FC236}">
                <a16:creationId xmlns:a16="http://schemas.microsoft.com/office/drawing/2014/main" id="{EBF95597-860E-F7E0-CE67-A899775070EE}"/>
              </a:ext>
            </a:extLst>
          </p:cNvPr>
          <p:cNvSpPr/>
          <p:nvPr/>
        </p:nvSpPr>
        <p:spPr>
          <a:xfrm>
            <a:off x="7201395" y="1351102"/>
            <a:ext cx="4326340" cy="2948712"/>
          </a:xfrm>
          <a:prstGeom prst="roundRect">
            <a:avLst>
              <a:gd name="adj" fmla="val 3738"/>
            </a:avLst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sl-SI" sz="2000" b="1" noProof="0" dirty="0">
                <a:solidFill>
                  <a:schemeClr val="bg1"/>
                </a:solidFill>
              </a:rPr>
              <a:t>KONSOLIDACIJA:</a:t>
            </a:r>
          </a:p>
          <a:p>
            <a:pPr>
              <a:defRPr/>
            </a:pPr>
            <a:r>
              <a:rPr lang="sl-SI" sz="2000" noProof="0" dirty="0">
                <a:solidFill>
                  <a:schemeClr val="bg1"/>
                </a:solidFill>
              </a:rPr>
              <a:t>Na osnovi 24 izvedenih študij: pričakovano izboljšanje </a:t>
            </a:r>
            <a:r>
              <a:rPr lang="sl-SI" sz="2000" b="1" noProof="0" dirty="0" err="1">
                <a:solidFill>
                  <a:schemeClr val="bg1"/>
                </a:solidFill>
              </a:rPr>
              <a:t>load</a:t>
            </a:r>
            <a:r>
              <a:rPr lang="sl-SI" sz="2000" b="1" noProof="0" dirty="0">
                <a:solidFill>
                  <a:schemeClr val="bg1"/>
                </a:solidFill>
              </a:rPr>
              <a:t> faktorja </a:t>
            </a:r>
            <a:r>
              <a:rPr lang="sl-SI" sz="2000" noProof="0" dirty="0">
                <a:solidFill>
                  <a:schemeClr val="bg1"/>
                </a:solidFill>
              </a:rPr>
              <a:t>med </a:t>
            </a:r>
            <a:r>
              <a:rPr lang="sl-SI" sz="2000" b="1" noProof="0" dirty="0">
                <a:solidFill>
                  <a:schemeClr val="bg1"/>
                </a:solidFill>
              </a:rPr>
              <a:t>15% do 100%, </a:t>
            </a:r>
            <a:r>
              <a:rPr lang="sl-SI" sz="2000" noProof="0" dirty="0">
                <a:solidFill>
                  <a:schemeClr val="bg1"/>
                </a:solidFill>
              </a:rPr>
              <a:t>zmanjšanje števila voženj in prepeljanih kilometrov med </a:t>
            </a:r>
            <a:r>
              <a:rPr lang="sl-SI" sz="2000" b="1" noProof="0" dirty="0">
                <a:solidFill>
                  <a:schemeClr val="bg1"/>
                </a:solidFill>
              </a:rPr>
              <a:t>60% in 80%, </a:t>
            </a:r>
            <a:r>
              <a:rPr lang="sl-SI" sz="2000" noProof="0" dirty="0">
                <a:solidFill>
                  <a:schemeClr val="bg1"/>
                </a:solidFill>
              </a:rPr>
              <a:t>in zmanjšanje emisij toplogrednih plinov iz naslova transporta med </a:t>
            </a:r>
            <a:r>
              <a:rPr lang="sl-SI" sz="2000" b="1" noProof="0" dirty="0">
                <a:solidFill>
                  <a:schemeClr val="bg1"/>
                </a:solidFill>
              </a:rPr>
              <a:t>25% do 80%.</a:t>
            </a:r>
          </a:p>
        </p:txBody>
      </p:sp>
    </p:spTree>
    <p:extLst>
      <p:ext uri="{BB962C8B-B14F-4D97-AF65-F5344CB8AC3E}">
        <p14:creationId xmlns:p14="http://schemas.microsoft.com/office/powerpoint/2010/main" val="367394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460A43-9B37-967E-EE69-4B737564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34511" cy="1325563"/>
          </a:xfrm>
        </p:spPr>
        <p:txBody>
          <a:bodyPr/>
          <a:lstStyle/>
          <a:p>
            <a:r>
              <a:rPr lang="sl-SI" b="1" noProof="0" dirty="0"/>
              <a:t>FIZIČNI INTERNET </a:t>
            </a:r>
            <a:r>
              <a:rPr lang="sl-SI" noProof="0" dirty="0"/>
              <a:t>– PRIHODNOST LOGISTIKE?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6CA363A-380A-7995-981C-B23F1A5D2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5565"/>
            <a:ext cx="10515600" cy="4670516"/>
          </a:xfrm>
        </p:spPr>
        <p:txBody>
          <a:bodyPr>
            <a:normAutofit/>
          </a:bodyPr>
          <a:lstStyle/>
          <a:p>
            <a:r>
              <a:rPr lang="sl-SI" noProof="0" dirty="0"/>
              <a:t>Pametna</a:t>
            </a:r>
            <a:r>
              <a:rPr lang="sl-SI" b="1" noProof="0" dirty="0"/>
              <a:t> prometna infrastruktura </a:t>
            </a:r>
            <a:r>
              <a:rPr lang="sl-SI" noProof="0" dirty="0"/>
              <a:t>(V2I)</a:t>
            </a:r>
          </a:p>
          <a:p>
            <a:r>
              <a:rPr lang="sl-SI" b="1" noProof="0" dirty="0"/>
              <a:t>Povezava med vozili </a:t>
            </a:r>
            <a:r>
              <a:rPr lang="sl-SI" noProof="0" dirty="0"/>
              <a:t>(V2V)</a:t>
            </a:r>
          </a:p>
          <a:p>
            <a:r>
              <a:rPr lang="sl-SI" b="1" noProof="0" dirty="0"/>
              <a:t>Pi vozlišča </a:t>
            </a:r>
            <a:r>
              <a:rPr lang="sl-SI" noProof="0" dirty="0"/>
              <a:t>(avtomatsko pretovarjanje)</a:t>
            </a:r>
          </a:p>
          <a:p>
            <a:r>
              <a:rPr lang="sl-SI" b="1" noProof="0" dirty="0"/>
              <a:t>Pi kontejnerji </a:t>
            </a:r>
            <a:r>
              <a:rPr lang="sl-SI" noProof="0" dirty="0"/>
              <a:t>(modularni, pametni)</a:t>
            </a:r>
          </a:p>
          <a:p>
            <a:r>
              <a:rPr lang="sl-SI" b="1" noProof="0" dirty="0"/>
              <a:t>So-uporaba vozil </a:t>
            </a:r>
            <a:r>
              <a:rPr lang="sl-SI" noProof="0" dirty="0"/>
              <a:t>(deljenje, avtonomna)</a:t>
            </a:r>
          </a:p>
          <a:p>
            <a:pPr marL="0" indent="0">
              <a:buNone/>
            </a:pPr>
            <a:endParaRPr lang="sl-SI" noProof="0" dirty="0"/>
          </a:p>
          <a:p>
            <a:r>
              <a:rPr lang="sl-SI" b="1" noProof="0" dirty="0">
                <a:solidFill>
                  <a:srgbClr val="0070C0"/>
                </a:solidFill>
              </a:rPr>
              <a:t>Informacijski sistem </a:t>
            </a:r>
            <a:r>
              <a:rPr lang="sl-SI" noProof="0" dirty="0">
                <a:solidFill>
                  <a:srgbClr val="0070C0"/>
                </a:solidFill>
              </a:rPr>
              <a:t>za koordinacijo in dinamično optimizacijo logističnih procesov</a:t>
            </a:r>
          </a:p>
          <a:p>
            <a:endParaRPr lang="sl-SI" noProof="0" dirty="0"/>
          </a:p>
          <a:p>
            <a:endParaRPr lang="sl-SI" noProof="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CBCBC77-511B-9A2D-65AA-4BFE5262E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918" y="2065564"/>
            <a:ext cx="3569350" cy="236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7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l-SI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l-SI" noProof="0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1C2C67C-2547-8B98-0820-ADA5BD249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l-SI" sz="6600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Kje smo danes?</a:t>
            </a:r>
          </a:p>
        </p:txBody>
      </p:sp>
    </p:spTree>
    <p:extLst>
      <p:ext uri="{BB962C8B-B14F-4D97-AF65-F5344CB8AC3E}">
        <p14:creationId xmlns:p14="http://schemas.microsoft.com/office/powerpoint/2010/main" val="2779896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F1F701-62CF-43ED-338E-C667ECFD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34100" cy="1325563"/>
          </a:xfrm>
        </p:spPr>
        <p:txBody>
          <a:bodyPr>
            <a:normAutofit/>
          </a:bodyPr>
          <a:lstStyle/>
          <a:p>
            <a:r>
              <a:rPr lang="sl-SI" sz="4000" noProof="0" dirty="0"/>
              <a:t>Vzpostavljajo se mestni </a:t>
            </a:r>
            <a:r>
              <a:rPr lang="sl-SI" sz="4000" noProof="0" dirty="0" err="1"/>
              <a:t>konsolidacijski</a:t>
            </a:r>
            <a:r>
              <a:rPr lang="sl-SI" sz="4000" noProof="0" dirty="0"/>
              <a:t> centri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544114A-8F74-2C9A-C8EA-1EA390253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1026" name="Picture 2" descr="Urban consolidation centers – a solution for improved and sustainable city  logistics? – SCM &amp; SR">
            <a:extLst>
              <a:ext uri="{FF2B5EF4-FFF2-40B4-BE49-F238E27FC236}">
                <a16:creationId xmlns:a16="http://schemas.microsoft.com/office/drawing/2014/main" id="{35AA4E4E-7193-BB11-395F-8A754B658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96" y="2488407"/>
            <a:ext cx="6581508" cy="317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o Deliver Goods via a Micro Hub: Insights from a Package Delivery  Company | CityChangers.org">
            <a:extLst>
              <a:ext uri="{FF2B5EF4-FFF2-40B4-BE49-F238E27FC236}">
                <a16:creationId xmlns:a16="http://schemas.microsoft.com/office/drawing/2014/main" id="{7DB05320-AC18-5CDD-AE3A-02AAB5B71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46" y="1027906"/>
            <a:ext cx="3899756" cy="260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mart City | DB-Projekt: Micro-Hub Te-Damm in Berlin geht in Betrieb -  Lastenräder (Cargobikes, etc.), Citylogistik | News | LOGISTRA -  Fachmagazin für Nutzfahrzeug-Fuhrpark und Lagerlogistik (Intralogistik,  Flurförderzeuge, Lagertechnik, Lkw)">
            <a:extLst>
              <a:ext uri="{FF2B5EF4-FFF2-40B4-BE49-F238E27FC236}">
                <a16:creationId xmlns:a16="http://schemas.microsoft.com/office/drawing/2014/main" id="{D87F293C-63E2-742C-11B3-78EC2ECBB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46" y="3882788"/>
            <a:ext cx="4146678" cy="279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800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F02DC-B443-CCA0-3D5D-256685E91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935336-0ECA-A3E7-4D3B-33470ABF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34100" cy="1325563"/>
          </a:xfrm>
        </p:spPr>
        <p:txBody>
          <a:bodyPr>
            <a:normAutofit/>
          </a:bodyPr>
          <a:lstStyle/>
          <a:p>
            <a:r>
              <a:rPr lang="sl-SI" sz="4000" noProof="0" dirty="0"/>
              <a:t>Vzpostavljajo se mestni </a:t>
            </a:r>
            <a:r>
              <a:rPr lang="sl-SI" sz="4000" noProof="0" dirty="0" err="1"/>
              <a:t>konsolidacijski</a:t>
            </a:r>
            <a:r>
              <a:rPr lang="sl-SI" sz="4000" noProof="0" dirty="0"/>
              <a:t> centri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FD801EF-5BE5-C065-6DFD-614D8FBB9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191EA80-578C-9C74-BBAE-7C699ABE8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5135880" cy="361158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BBE7983-72B9-F2E4-AE6C-E8A1D49DB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846" y="681037"/>
            <a:ext cx="5223570" cy="3761831"/>
          </a:xfrm>
          <a:prstGeom prst="rect">
            <a:avLst/>
          </a:prstGeom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id="{01DA1A5A-30FD-AD57-EF2D-961B1E6D20DE}"/>
              </a:ext>
            </a:extLst>
          </p:cNvPr>
          <p:cNvSpPr txBox="1">
            <a:spLocks/>
          </p:cNvSpPr>
          <p:nvPr/>
        </p:nvSpPr>
        <p:spPr>
          <a:xfrm>
            <a:off x="838200" y="5573234"/>
            <a:ext cx="78657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noProof="0" dirty="0"/>
              <a:t>PILOTNI PROJEKT V MARIBORU</a:t>
            </a:r>
          </a:p>
        </p:txBody>
      </p:sp>
      <p:pic>
        <p:nvPicPr>
          <p:cNvPr id="2050" name="Picture 2" descr="GRETA logo">
            <a:extLst>
              <a:ext uri="{FF2B5EF4-FFF2-40B4-BE49-F238E27FC236}">
                <a16:creationId xmlns:a16="http://schemas.microsoft.com/office/drawing/2014/main" id="{7114B94D-43D1-A664-E568-FF5BB8465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859" y="5044280"/>
            <a:ext cx="285750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39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D7ECC-1F40-1AD3-BB5A-CAA175F3F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BEA8D2-2EC6-9EE7-F285-7D814D97E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34100" cy="1325563"/>
          </a:xfrm>
        </p:spPr>
        <p:txBody>
          <a:bodyPr>
            <a:normAutofit/>
          </a:bodyPr>
          <a:lstStyle/>
          <a:p>
            <a:r>
              <a:rPr lang="sl-SI" sz="4000" noProof="0" dirty="0"/>
              <a:t>Vzpostavljajo se mestni </a:t>
            </a:r>
            <a:r>
              <a:rPr lang="sl-SI" sz="4000" noProof="0" dirty="0" err="1"/>
              <a:t>konsolidacijski</a:t>
            </a:r>
            <a:r>
              <a:rPr lang="sl-SI" sz="4000" noProof="0" dirty="0"/>
              <a:t> centri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4414866-8ED7-0647-D862-B1C843990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F507D79-BF5A-1B18-456A-BBD95D3B6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846" y="681037"/>
            <a:ext cx="5223570" cy="3761831"/>
          </a:xfrm>
          <a:prstGeom prst="rect">
            <a:avLst/>
          </a:prstGeom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id="{F03F315D-2108-6A6E-07B3-77A12D9AB155}"/>
              </a:ext>
            </a:extLst>
          </p:cNvPr>
          <p:cNvSpPr txBox="1">
            <a:spLocks/>
          </p:cNvSpPr>
          <p:nvPr/>
        </p:nvSpPr>
        <p:spPr>
          <a:xfrm>
            <a:off x="838200" y="5573234"/>
            <a:ext cx="78657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noProof="0" dirty="0"/>
              <a:t>PILOTNI PROJEKT V MARIBORU</a:t>
            </a:r>
          </a:p>
        </p:txBody>
      </p:sp>
      <p:pic>
        <p:nvPicPr>
          <p:cNvPr id="2050" name="Picture 2" descr="GRETA logo">
            <a:extLst>
              <a:ext uri="{FF2B5EF4-FFF2-40B4-BE49-F238E27FC236}">
                <a16:creationId xmlns:a16="http://schemas.microsoft.com/office/drawing/2014/main" id="{D4641E5D-26FF-0D18-C99A-A60B2CD21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859" y="5044280"/>
            <a:ext cx="285750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 descr="Ali veste, kaj je pretovorna točka? V Mariboru deluje že od 1. junija">
            <a:extLst>
              <a:ext uri="{FF2B5EF4-FFF2-40B4-BE49-F238E27FC236}">
                <a16:creationId xmlns:a16="http://schemas.microsoft.com/office/drawing/2014/main" id="{6BA55CFD-80AF-6073-D1E8-5197E68DF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676" y="1816687"/>
            <a:ext cx="5008729" cy="37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39FFED-8913-48E5-903E-A4E335A07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5DE5529-0507-41DF-BEF3-3DBCDD3D8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13092233-D1DF-4BB9-AE2F-07A9A52B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7DE55-5451-45ED-B78D-58F5B17E4567}" type="slidenum">
              <a:rPr lang="sl-SI" noProof="0" smtClean="0"/>
              <a:pPr>
                <a:defRPr/>
              </a:pPr>
              <a:t>12</a:t>
            </a:fld>
            <a:endParaRPr lang="sl-SI" noProof="0" dirty="0"/>
          </a:p>
        </p:txBody>
      </p:sp>
      <p:pic>
        <p:nvPicPr>
          <p:cNvPr id="12290" name="Picture 2" descr="Povezana slika">
            <a:extLst>
              <a:ext uri="{FF2B5EF4-FFF2-40B4-BE49-F238E27FC236}">
                <a16:creationId xmlns:a16="http://schemas.microsoft.com/office/drawing/2014/main" id="{802B802A-FB9C-4E5B-AE3A-B02B15C01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9" b="19406"/>
          <a:stretch/>
        </p:blipFill>
        <p:spPr bwMode="auto">
          <a:xfrm>
            <a:off x="-137160" y="0"/>
            <a:ext cx="123291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avokotnik 4">
            <a:extLst>
              <a:ext uri="{FF2B5EF4-FFF2-40B4-BE49-F238E27FC236}">
                <a16:creationId xmlns:a16="http://schemas.microsoft.com/office/drawing/2014/main" id="{EBB422E7-BAA7-4CB8-BF9C-23148645F52B}"/>
              </a:ext>
            </a:extLst>
          </p:cNvPr>
          <p:cNvSpPr/>
          <p:nvPr/>
        </p:nvSpPr>
        <p:spPr>
          <a:xfrm>
            <a:off x="4895222" y="6479056"/>
            <a:ext cx="640080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050" noProof="0" dirty="0">
                <a:solidFill>
                  <a:schemeClr val="bg1">
                    <a:lumMod val="85000"/>
                  </a:schemeClr>
                </a:solidFill>
              </a:rPr>
              <a:t>https://www.thelocal.de/20170302/german-post-tests-out-new-delivery-system-by-cargo-bike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FDD408E-93D0-4421-A3E4-26798C2F5DB7}"/>
              </a:ext>
            </a:extLst>
          </p:cNvPr>
          <p:cNvSpPr txBox="1"/>
          <p:nvPr/>
        </p:nvSpPr>
        <p:spPr>
          <a:xfrm>
            <a:off x="500115" y="0"/>
            <a:ext cx="4395107" cy="95410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z="2800" noProof="0" dirty="0"/>
              <a:t>Uvajajo se nova – </a:t>
            </a:r>
            <a:r>
              <a:rPr lang="sl-SI" sz="2800" b="1" noProof="0" dirty="0">
                <a:solidFill>
                  <a:srgbClr val="C00000"/>
                </a:solidFill>
              </a:rPr>
              <a:t>okolju prijaznejša vozila</a:t>
            </a:r>
          </a:p>
        </p:txBody>
      </p:sp>
    </p:spTree>
    <p:extLst>
      <p:ext uri="{BB962C8B-B14F-4D97-AF65-F5344CB8AC3E}">
        <p14:creationId xmlns:p14="http://schemas.microsoft.com/office/powerpoint/2010/main" val="228767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FC4779-796B-4940-BDA5-598E448D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DOSTAVA NA KLIC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5A792DF-7670-88C8-77ED-532A8B002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8D58FA-8EB8-FAA7-FD6E-47D2EB5838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3" t="6349" r="11200" b="12025"/>
          <a:stretch/>
        </p:blipFill>
        <p:spPr>
          <a:xfrm>
            <a:off x="6887904" y="684691"/>
            <a:ext cx="4737654" cy="387230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CDA1B73-5B5D-3F33-1CC3-DA3367D99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98" y="1876071"/>
            <a:ext cx="5397522" cy="38237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Naslov 1">
            <a:extLst>
              <a:ext uri="{FF2B5EF4-FFF2-40B4-BE49-F238E27FC236}">
                <a16:creationId xmlns:a16="http://schemas.microsoft.com/office/drawing/2014/main" id="{4E35EC06-221F-CD36-FB96-9754585B586B}"/>
              </a:ext>
            </a:extLst>
          </p:cNvPr>
          <p:cNvSpPr txBox="1">
            <a:spLocks/>
          </p:cNvSpPr>
          <p:nvPr/>
        </p:nvSpPr>
        <p:spPr>
          <a:xfrm>
            <a:off x="838200" y="5573234"/>
            <a:ext cx="78657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noProof="0" dirty="0"/>
              <a:t>PILOTNI PROJEKT V KOPRU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C506352-3748-1C0C-D68B-0E416D54E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290" y="5278832"/>
            <a:ext cx="28575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092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559237-E658-4ED5-A6A9-1B64EBBF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9403458-2F04-4011-9CAC-A1DEB8342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0BEE0894-24EF-41E6-A656-22518269F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7DE55-5451-45ED-B78D-58F5B17E4567}" type="slidenum">
              <a:rPr lang="sl-SI" noProof="0" smtClean="0"/>
              <a:pPr>
                <a:defRPr/>
              </a:pPr>
              <a:t>14</a:t>
            </a:fld>
            <a:endParaRPr lang="sl-SI" noProof="0" dirty="0"/>
          </a:p>
        </p:txBody>
      </p:sp>
      <p:pic>
        <p:nvPicPr>
          <p:cNvPr id="24578" name="Picture 2" descr="Rezultat iskanja slik za freight lockers">
            <a:extLst>
              <a:ext uri="{FF2B5EF4-FFF2-40B4-BE49-F238E27FC236}">
                <a16:creationId xmlns:a16="http://schemas.microsoft.com/office/drawing/2014/main" id="{30C12EC6-F607-4EDC-B3D6-3515280D10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Povezana slika">
            <a:extLst>
              <a:ext uri="{FF2B5EF4-FFF2-40B4-BE49-F238E27FC236}">
                <a16:creationId xmlns:a16="http://schemas.microsoft.com/office/drawing/2014/main" id="{6AD64B47-9D9E-47D3-8944-5060F36A2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688" y="1424880"/>
            <a:ext cx="1977190" cy="197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avokotnik 4">
            <a:extLst>
              <a:ext uri="{FF2B5EF4-FFF2-40B4-BE49-F238E27FC236}">
                <a16:creationId xmlns:a16="http://schemas.microsoft.com/office/drawing/2014/main" id="{82234074-B2ED-45A8-A1B2-87C0D1B69D39}"/>
              </a:ext>
            </a:extLst>
          </p:cNvPr>
          <p:cNvSpPr/>
          <p:nvPr/>
        </p:nvSpPr>
        <p:spPr>
          <a:xfrm>
            <a:off x="8682789" y="2412561"/>
            <a:ext cx="19940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700" noProof="0" dirty="0">
                <a:solidFill>
                  <a:schemeClr val="bg1">
                    <a:lumMod val="85000"/>
                  </a:schemeClr>
                </a:solidFill>
              </a:rPr>
              <a:t>https://www.boldmfg.com/products/the-stratford-parcel-mailbox-18-texas-local-pickup</a:t>
            </a: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08155288-D36C-4B19-9FE1-95B34CF7B6EC}"/>
              </a:ext>
            </a:extLst>
          </p:cNvPr>
          <p:cNvSpPr/>
          <p:nvPr/>
        </p:nvSpPr>
        <p:spPr>
          <a:xfrm>
            <a:off x="4836236" y="6596390"/>
            <a:ext cx="57098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050" noProof="0" dirty="0">
                <a:solidFill>
                  <a:schemeClr val="bg1">
                    <a:lumMod val="85000"/>
                  </a:schemeClr>
                </a:solidFill>
              </a:rPr>
              <a:t>http://blog.naiop.org/2017/11/taming-the-package-tsunami-amazon-lockers-and-the-last-mile/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F3436A68-3179-4C82-85B8-0D986DA18CC7}"/>
              </a:ext>
            </a:extLst>
          </p:cNvPr>
          <p:cNvSpPr/>
          <p:nvPr/>
        </p:nvSpPr>
        <p:spPr>
          <a:xfrm>
            <a:off x="344130" y="78392"/>
            <a:ext cx="4837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sl-SI" sz="3200" b="1" noProof="0" dirty="0">
                <a:solidFill>
                  <a:srgbClr val="C00000"/>
                </a:solidFill>
              </a:rPr>
              <a:t>Uvajajo se </a:t>
            </a:r>
            <a:r>
              <a:rPr lang="sl-SI" sz="3200" b="1" noProof="0" dirty="0" err="1">
                <a:solidFill>
                  <a:srgbClr val="C00000"/>
                </a:solidFill>
              </a:rPr>
              <a:t>paketomati</a:t>
            </a:r>
            <a:r>
              <a:rPr lang="sl-SI" sz="3200" b="1" noProof="0" dirty="0">
                <a:solidFill>
                  <a:srgbClr val="C00000"/>
                </a:solidFill>
              </a:rPr>
              <a:t> </a:t>
            </a:r>
            <a:r>
              <a:rPr lang="sl-SI" sz="3200" b="1" noProof="0" dirty="0">
                <a:solidFill>
                  <a:srgbClr val="000000"/>
                </a:solidFill>
              </a:rPr>
              <a:t>za pošiljke </a:t>
            </a:r>
            <a:r>
              <a:rPr lang="sl-SI" sz="3200" noProof="0" dirty="0">
                <a:solidFill>
                  <a:srgbClr val="000000"/>
                </a:solidFill>
              </a:rPr>
              <a:t>v mestnih središčih</a:t>
            </a:r>
          </a:p>
        </p:txBody>
      </p:sp>
      <p:pic>
        <p:nvPicPr>
          <p:cNvPr id="10" name="Picture 6" descr="GeekWire Photo Illustration/Image via Shutterstock ">
            <a:extLst>
              <a:ext uri="{FF2B5EF4-FFF2-40B4-BE49-F238E27FC236}">
                <a16:creationId xmlns:a16="http://schemas.microsoft.com/office/drawing/2014/main" id="{9B4582C1-06D2-4844-BB5E-1DBCCC084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88" y="5243195"/>
            <a:ext cx="2213668" cy="147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69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7C7E9F-1AA7-AA29-8DF1-3034448A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172162"/>
            <a:ext cx="10515600" cy="1325563"/>
          </a:xfrm>
        </p:spPr>
        <p:txBody>
          <a:bodyPr/>
          <a:lstStyle/>
          <a:p>
            <a:r>
              <a:rPr lang="sl-SI" noProof="0" dirty="0"/>
              <a:t>“BELI” PAKETOMATI?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612852C-305A-5CC3-8A88-52BB1AB51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7820"/>
            <a:ext cx="10515600" cy="4351338"/>
          </a:xfrm>
        </p:spPr>
        <p:txBody>
          <a:bodyPr/>
          <a:lstStyle/>
          <a:p>
            <a:r>
              <a:rPr lang="sl-SI" noProof="0" dirty="0"/>
              <a:t>V Mariboru</a:t>
            </a:r>
          </a:p>
          <a:p>
            <a:r>
              <a:rPr lang="sl-SI" noProof="0" dirty="0"/>
              <a:t>na javnih površinah</a:t>
            </a:r>
          </a:p>
          <a:p>
            <a:r>
              <a:rPr lang="sl-SI" noProof="0" dirty="0"/>
              <a:t>27 izbranih lokacij</a:t>
            </a:r>
          </a:p>
          <a:p>
            <a:pPr marL="0" indent="0">
              <a:buNone/>
            </a:pPr>
            <a:endParaRPr lang="sl-SI" sz="100" noProof="0" dirty="0"/>
          </a:p>
          <a:p>
            <a:pPr marL="0" indent="0">
              <a:buNone/>
            </a:pPr>
            <a:r>
              <a:rPr lang="sl-SI" noProof="0" dirty="0"/>
              <a:t>Prednost: </a:t>
            </a:r>
          </a:p>
          <a:p>
            <a:r>
              <a:rPr lang="sl-SI" noProof="0" dirty="0"/>
              <a:t>So-uporaba </a:t>
            </a:r>
            <a:r>
              <a:rPr lang="sl-SI" noProof="0" dirty="0" err="1"/>
              <a:t>paketomatov</a:t>
            </a:r>
            <a:endParaRPr lang="sl-SI" noProof="0" dirty="0"/>
          </a:p>
          <a:p>
            <a:endParaRPr lang="sl-SI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39D04D-1AFC-63EA-3AA6-B7A4ECE3B2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r="8050"/>
          <a:stretch>
            <a:fillRect/>
          </a:stretch>
        </p:blipFill>
        <p:spPr bwMode="auto">
          <a:xfrm>
            <a:off x="6964584" y="365745"/>
            <a:ext cx="3344208" cy="349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5A4A90B-8DB5-D3DC-9AE7-E5B1BB423C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524" b="20365"/>
          <a:stretch>
            <a:fillRect/>
          </a:stretch>
        </p:blipFill>
        <p:spPr>
          <a:xfrm>
            <a:off x="1137920" y="4422851"/>
            <a:ext cx="7196606" cy="2313229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2808591-96AB-BA11-E029-62BE00470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4917123"/>
            <a:ext cx="1259840" cy="125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✔️ (slog emodžija) kljukica Prenos slik emojijev: Velika slika v HD,  animacija in vektorska grafika | Emojiall">
            <a:extLst>
              <a:ext uri="{FF2B5EF4-FFF2-40B4-BE49-F238E27FC236}">
                <a16:creationId xmlns:a16="http://schemas.microsoft.com/office/drawing/2014/main" id="{0C4ED644-AA3E-EC77-99F4-DA1E25A0A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525" y="1225551"/>
            <a:ext cx="1444549" cy="144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321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A196B4-E5FD-4197-A18D-EFF0B3B1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C6C0F56-C95D-4D21-B288-E3CE09E86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3E2513B-E152-42B1-BCE5-4965474B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7DE55-5451-45ED-B78D-58F5B17E4567}" type="slidenum">
              <a:rPr lang="sl-SI" noProof="0" smtClean="0"/>
              <a:pPr>
                <a:defRPr/>
              </a:pPr>
              <a:t>16</a:t>
            </a:fld>
            <a:endParaRPr lang="sl-SI" noProof="0" dirty="0"/>
          </a:p>
        </p:txBody>
      </p:sp>
      <p:pic>
        <p:nvPicPr>
          <p:cNvPr id="26626" name="Picture 2" descr="Mercedes-Benz Autonomous Delivery Van">
            <a:extLst>
              <a:ext uri="{FF2B5EF4-FFF2-40B4-BE49-F238E27FC236}">
                <a16:creationId xmlns:a16="http://schemas.microsoft.com/office/drawing/2014/main" id="{126165BD-84B9-4D51-A4E9-2348E89AAC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2" b="25000"/>
          <a:stretch/>
        </p:blipFill>
        <p:spPr bwMode="auto">
          <a:xfrm>
            <a:off x="-27094" y="0"/>
            <a:ext cx="122190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avokotnik 4">
            <a:extLst>
              <a:ext uri="{FF2B5EF4-FFF2-40B4-BE49-F238E27FC236}">
                <a16:creationId xmlns:a16="http://schemas.microsoft.com/office/drawing/2014/main" id="{CE2CD47A-AF50-4FEC-B74D-9FB4022AFC63}"/>
              </a:ext>
            </a:extLst>
          </p:cNvPr>
          <p:cNvSpPr/>
          <p:nvPr/>
        </p:nvSpPr>
        <p:spPr>
          <a:xfrm>
            <a:off x="7012245" y="174003"/>
            <a:ext cx="35314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noProof="0" dirty="0">
                <a:solidFill>
                  <a:schemeClr val="bg1"/>
                </a:solidFill>
              </a:rPr>
              <a:t>http://bigrigvin.com/mercedes-benz-autonomous-delivery-van/</a:t>
            </a: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B2C4956E-73E2-4E2C-BD0C-A7FBEDBFC5FF}"/>
              </a:ext>
            </a:extLst>
          </p:cNvPr>
          <p:cNvSpPr/>
          <p:nvPr/>
        </p:nvSpPr>
        <p:spPr>
          <a:xfrm>
            <a:off x="2449039" y="6233320"/>
            <a:ext cx="9742961" cy="646331"/>
          </a:xfrm>
          <a:prstGeom prst="rect">
            <a:avLst/>
          </a:prstGeom>
          <a:solidFill>
            <a:schemeClr val="bg1">
              <a:alpha val="94000"/>
            </a:schemeClr>
          </a:solidFill>
        </p:spPr>
        <p:txBody>
          <a:bodyPr wrap="square">
            <a:spAutoFit/>
          </a:bodyPr>
          <a:lstStyle/>
          <a:p>
            <a:r>
              <a:rPr lang="sl-SI" noProof="0" dirty="0">
                <a:latin typeface="Raleway"/>
              </a:rPr>
              <a:t>Prvi so </a:t>
            </a:r>
            <a:r>
              <a:rPr lang="sl-SI" b="1" noProof="0" dirty="0">
                <a:solidFill>
                  <a:srgbClr val="C00000"/>
                </a:solidFill>
                <a:latin typeface="Raleway"/>
              </a:rPr>
              <a:t>avtonomne dostavne robote </a:t>
            </a:r>
            <a:r>
              <a:rPr lang="sl-SI" noProof="0" dirty="0">
                <a:latin typeface="Raleway"/>
              </a:rPr>
              <a:t>testirali v Kaliforniji in Washington D.C.</a:t>
            </a:r>
          </a:p>
          <a:p>
            <a:r>
              <a:rPr lang="sl-SI" noProof="0" dirty="0">
                <a:latin typeface="Raleway"/>
              </a:rPr>
              <a:t>Z majhno floto robotskih vozil je mogoče </a:t>
            </a:r>
            <a:r>
              <a:rPr lang="sl-SI" b="1" noProof="0" dirty="0">
                <a:latin typeface="Raleway"/>
              </a:rPr>
              <a:t>stroške zadnjega kilometra zmanjšati </a:t>
            </a:r>
            <a:r>
              <a:rPr lang="sl-SI" b="1" noProof="0" dirty="0">
                <a:solidFill>
                  <a:srgbClr val="C00000"/>
                </a:solidFill>
                <a:latin typeface="Raleway"/>
              </a:rPr>
              <a:t>do 40%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FC18BB88-D297-4B18-9785-384D3D7C0587}"/>
              </a:ext>
            </a:extLst>
          </p:cNvPr>
          <p:cNvSpPr txBox="1"/>
          <p:nvPr/>
        </p:nvSpPr>
        <p:spPr>
          <a:xfrm>
            <a:off x="94092" y="87512"/>
            <a:ext cx="4196337" cy="1323439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sl-SI" sz="4000" b="1" noProof="0" dirty="0">
                <a:solidFill>
                  <a:srgbClr val="C00000"/>
                </a:solidFill>
              </a:rPr>
              <a:t>Avtonomni dostavni roboti</a:t>
            </a:r>
          </a:p>
        </p:txBody>
      </p:sp>
    </p:spTree>
    <p:extLst>
      <p:ext uri="{BB962C8B-B14F-4D97-AF65-F5344CB8AC3E}">
        <p14:creationId xmlns:p14="http://schemas.microsoft.com/office/powerpoint/2010/main" val="195214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8C8E09-0417-A507-0A10-A4775751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64480" cy="1325563"/>
          </a:xfrm>
        </p:spPr>
        <p:txBody>
          <a:bodyPr/>
          <a:lstStyle/>
          <a:p>
            <a:r>
              <a:rPr lang="sl-SI" noProof="0" dirty="0"/>
              <a:t>AVTONOMNI DOSTAVNI ROBOTI</a:t>
            </a:r>
          </a:p>
        </p:txBody>
      </p:sp>
      <p:pic>
        <p:nvPicPr>
          <p:cNvPr id="10" name="Avtonomni dostavni robot  Posta Slovenije">
            <a:hlinkClick r:id="" action="ppaction://media"/>
            <a:extLst>
              <a:ext uri="{FF2B5EF4-FFF2-40B4-BE49-F238E27FC236}">
                <a16:creationId xmlns:a16="http://schemas.microsoft.com/office/drawing/2014/main" id="{3ED9FE67-34E6-391F-98D0-27DA8D77C1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46758" y="45691"/>
            <a:ext cx="3845242" cy="6835155"/>
          </a:xfrm>
        </p:spPr>
      </p:pic>
      <p:sp>
        <p:nvSpPr>
          <p:cNvPr id="11" name="Naslov 1">
            <a:extLst>
              <a:ext uri="{FF2B5EF4-FFF2-40B4-BE49-F238E27FC236}">
                <a16:creationId xmlns:a16="http://schemas.microsoft.com/office/drawing/2014/main" id="{801EAE40-90E1-4456-EBC3-4FC012FDEA63}"/>
              </a:ext>
            </a:extLst>
          </p:cNvPr>
          <p:cNvSpPr txBox="1">
            <a:spLocks/>
          </p:cNvSpPr>
          <p:nvPr/>
        </p:nvSpPr>
        <p:spPr>
          <a:xfrm>
            <a:off x="838200" y="5486746"/>
            <a:ext cx="78657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noProof="0" dirty="0"/>
              <a:t>PILOTNI PROJEKT V LJUBLJANI</a:t>
            </a:r>
          </a:p>
        </p:txBody>
      </p:sp>
      <p:pic>
        <p:nvPicPr>
          <p:cNvPr id="1032" name="Picture 8" descr="TRACE logo">
            <a:extLst>
              <a:ext uri="{FF2B5EF4-FFF2-40B4-BE49-F238E27FC236}">
                <a16:creationId xmlns:a16="http://schemas.microsoft.com/office/drawing/2014/main" id="{38D84961-209E-2231-0F62-A64E134B8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193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7D9AFB1-050D-ED19-97F3-D6BFD89B3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13" y="1958686"/>
            <a:ext cx="6285230" cy="357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9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5CD9E4-5E8A-3791-F006-8CE0F143B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 err="1"/>
              <a:t>Dinamnično</a:t>
            </a:r>
            <a:r>
              <a:rPr lang="sl-SI" noProof="0" dirty="0"/>
              <a:t> upravljanje z obcestnim prostorom (</a:t>
            </a:r>
            <a:r>
              <a:rPr lang="sl-SI" noProof="0" dirty="0" err="1"/>
              <a:t>Kerbside</a:t>
            </a:r>
            <a:r>
              <a:rPr lang="sl-SI" noProof="0" dirty="0"/>
              <a:t> management)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F84C50B-AC1C-733F-687D-F72505A9A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71214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l-SI" noProof="0" dirty="0"/>
              <a:t>Primer: LONDON </a:t>
            </a:r>
          </a:p>
          <a:p>
            <a:pPr marL="0" indent="0">
              <a:buNone/>
            </a:pPr>
            <a:endParaRPr lang="sl-SI" sz="1200" noProof="0" dirty="0"/>
          </a:p>
          <a:p>
            <a:pPr marL="0" indent="0">
              <a:buNone/>
            </a:pPr>
            <a:r>
              <a:rPr lang="sl-SI" b="1" noProof="0" dirty="0"/>
              <a:t>Aplikacija omogoča, da se del pločnika uporablja:</a:t>
            </a:r>
          </a:p>
          <a:p>
            <a:r>
              <a:rPr lang="sl-SI" noProof="0" dirty="0"/>
              <a:t>7–10 h za dostavo,</a:t>
            </a:r>
          </a:p>
          <a:p>
            <a:r>
              <a:rPr lang="sl-SI" noProof="0" dirty="0"/>
              <a:t>10–18 h za kratkotrajno parkiranje,</a:t>
            </a:r>
          </a:p>
          <a:p>
            <a:r>
              <a:rPr lang="sl-SI" noProof="0" dirty="0"/>
              <a:t>po 18 h kot cona za dostavo hrane ali </a:t>
            </a:r>
            <a:r>
              <a:rPr lang="sl-SI" noProof="0" dirty="0" err="1"/>
              <a:t>taxi</a:t>
            </a:r>
            <a:r>
              <a:rPr lang="sl-SI" noProof="0" dirty="0"/>
              <a:t> </a:t>
            </a:r>
            <a:r>
              <a:rPr lang="sl-SI" noProof="0" dirty="0" err="1"/>
              <a:t>drop-off</a:t>
            </a:r>
            <a:r>
              <a:rPr lang="sl-SI" noProof="0" dirty="0"/>
              <a:t>.</a:t>
            </a:r>
          </a:p>
          <a:p>
            <a:pPr marL="0" indent="0">
              <a:buNone/>
            </a:pPr>
            <a:endParaRPr lang="sl-SI" noProof="0" dirty="0"/>
          </a:p>
          <a:p>
            <a:pPr marL="0" indent="0">
              <a:buNone/>
            </a:pPr>
            <a:r>
              <a:rPr lang="sl-SI" noProof="0" dirty="0"/>
              <a:t>Podobno: BARCELONA, MADRID …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5E7C9D4-639A-3721-2E63-ABDAAA23C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397745"/>
            <a:ext cx="5029200" cy="320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88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5D64FE-EDC9-DA2A-601E-CBF734AB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Statični (vnaprej določeni) pogoji dostave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459580A-7200-E044-534E-C38E2D88D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736D570-8CE8-E768-F590-340DCF4AF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85" y="1690688"/>
            <a:ext cx="5110003" cy="359781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A4DEAB9-1A84-4EC6-EF31-60184CBEA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0331"/>
            <a:ext cx="5321482" cy="403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59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2A2FE42-E533-FC58-EA39-70224D3C9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Souporaba tovornih koles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96BC0C4-A784-E376-6520-0A811469D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4098" name="Picture 2" descr="An automated smart city system for e-bike rental with Sigo, AWS and Klika  Tech and Klika Tech Case Study">
            <a:extLst>
              <a:ext uri="{FF2B5EF4-FFF2-40B4-BE49-F238E27FC236}">
                <a16:creationId xmlns:a16="http://schemas.microsoft.com/office/drawing/2014/main" id="{F1A384C0-A7EA-A72A-BE48-3047E717F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48143"/>
            <a:ext cx="4746769" cy="243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IPPL #26: TINK – Affordable Cargo Bike Sharing in Germany – RIPPL">
            <a:extLst>
              <a:ext uri="{FF2B5EF4-FFF2-40B4-BE49-F238E27FC236}">
                <a16:creationId xmlns:a16="http://schemas.microsoft.com/office/drawing/2014/main" id="{BF622D69-28FE-EA3A-73D2-54627E4DB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033" y="1448248"/>
            <a:ext cx="4013683" cy="225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rial an electric cargo bike (e-cargo bike) | Leeds.gov.uk">
            <a:extLst>
              <a:ext uri="{FF2B5EF4-FFF2-40B4-BE49-F238E27FC236}">
                <a16:creationId xmlns:a16="http://schemas.microsoft.com/office/drawing/2014/main" id="{B401BB98-9864-EA4F-1241-C70F994C1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185" y="3235529"/>
            <a:ext cx="4407384" cy="294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Expert conference Cargo Bike Sharing Europe to debut in 2022">
            <a:extLst>
              <a:ext uri="{FF2B5EF4-FFF2-40B4-BE49-F238E27FC236}">
                <a16:creationId xmlns:a16="http://schemas.microsoft.com/office/drawing/2014/main" id="{1245977F-80FD-4C0D-B8A1-96B36458A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633" y="3144464"/>
            <a:ext cx="4276408" cy="284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698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25837-D2B2-F3D3-279B-A7B913005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25C711-4894-8D5C-FAD1-F64E77BD0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Zelena dostava LJ;                  </a:t>
            </a:r>
            <a:r>
              <a:rPr lang="sl-SI" noProof="0" dirty="0" err="1"/>
              <a:t>eDOSTAVA</a:t>
            </a:r>
            <a:r>
              <a:rPr lang="sl-SI" noProof="0" dirty="0"/>
              <a:t> Mb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06038B0-1A8F-B6E6-FA41-12826D25F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CEFB601-3A84-E693-B07E-6B97C44F3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5177660" cy="351747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69ADCE66-EF83-92C0-E14B-1D316BEED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323" y="1825625"/>
            <a:ext cx="4156784" cy="409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33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47D755-9614-418C-AD1E-7A1EA104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FE7347A-1658-4E2A-BE66-18481683A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0D697B92-9ECD-4C91-9B9A-D483AEAA1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7DE55-5451-45ED-B78D-58F5B17E4567}" type="slidenum">
              <a:rPr lang="sl-SI" noProof="0" smtClean="0"/>
              <a:pPr>
                <a:defRPr/>
              </a:pPr>
              <a:t>22</a:t>
            </a:fld>
            <a:endParaRPr lang="sl-SI" noProof="0" dirty="0"/>
          </a:p>
        </p:txBody>
      </p:sp>
      <p:pic>
        <p:nvPicPr>
          <p:cNvPr id="9218" name="Picture 2" descr="Rezultat iskanja slik za city logistics">
            <a:extLst>
              <a:ext uri="{FF2B5EF4-FFF2-40B4-BE49-F238E27FC236}">
                <a16:creationId xmlns:a16="http://schemas.microsoft.com/office/drawing/2014/main" id="{289BAC16-AE66-4A8A-8CC4-826E9EC4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81" y="-575733"/>
            <a:ext cx="12207581" cy="915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avokotnik 4">
            <a:extLst>
              <a:ext uri="{FF2B5EF4-FFF2-40B4-BE49-F238E27FC236}">
                <a16:creationId xmlns:a16="http://schemas.microsoft.com/office/drawing/2014/main" id="{245AA790-4BB8-431F-BCC9-7489834BFE38}"/>
              </a:ext>
            </a:extLst>
          </p:cNvPr>
          <p:cNvSpPr/>
          <p:nvPr/>
        </p:nvSpPr>
        <p:spPr>
          <a:xfrm>
            <a:off x="7387213" y="6471363"/>
            <a:ext cx="33812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noProof="0" dirty="0"/>
              <a:t>http://revolve.media/evolving-urban-logistics/</a:t>
            </a: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27FA0657-907F-4A6F-AD67-FB2201DA7FD3}"/>
              </a:ext>
            </a:extLst>
          </p:cNvPr>
          <p:cNvSpPr/>
          <p:nvPr/>
        </p:nvSpPr>
        <p:spPr>
          <a:xfrm>
            <a:off x="203200" y="229986"/>
            <a:ext cx="7498080" cy="760016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bg2"/>
              </a:buClr>
              <a:defRPr/>
            </a:pPr>
            <a:r>
              <a:rPr lang="sl-SI" sz="3200" b="1" noProof="0" dirty="0" err="1">
                <a:solidFill>
                  <a:srgbClr val="C00000"/>
                </a:solidFill>
              </a:rPr>
              <a:t>Droni</a:t>
            </a:r>
            <a:r>
              <a:rPr lang="sl-SI" sz="3200" b="1" noProof="0" dirty="0"/>
              <a:t> za dostavo v mestna središča?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E24CE430-E8CA-47BF-92CD-2833E2B47AB1}"/>
              </a:ext>
            </a:extLst>
          </p:cNvPr>
          <p:cNvSpPr/>
          <p:nvPr/>
        </p:nvSpPr>
        <p:spPr>
          <a:xfrm>
            <a:off x="447040" y="4385767"/>
            <a:ext cx="11277600" cy="1147045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bg2"/>
              </a:buClr>
              <a:defRPr/>
            </a:pPr>
            <a:r>
              <a:rPr lang="sl-SI" sz="2400" noProof="0" dirty="0"/>
              <a:t>Če bi želeli nadomestiti dostavo tovornih vozil, bi </a:t>
            </a:r>
            <a:r>
              <a:rPr lang="sl-SI" sz="2400" b="1" noProof="0" dirty="0"/>
              <a:t>z </a:t>
            </a:r>
            <a:r>
              <a:rPr lang="sl-SI" sz="2400" b="1" noProof="0" dirty="0" err="1"/>
              <a:t>droni</a:t>
            </a:r>
            <a:r>
              <a:rPr lang="sl-SI" sz="2400" b="1" noProof="0" dirty="0"/>
              <a:t> preplavili nebo.</a:t>
            </a:r>
          </a:p>
          <a:p>
            <a:pPr>
              <a:lnSpc>
                <a:spcPct val="150000"/>
              </a:lnSpc>
              <a:buClr>
                <a:schemeClr val="bg2"/>
              </a:buClr>
              <a:defRPr/>
            </a:pPr>
            <a:r>
              <a:rPr lang="sl-SI" sz="2400" b="1" noProof="0" dirty="0"/>
              <a:t>Opcija</a:t>
            </a:r>
            <a:r>
              <a:rPr lang="sl-SI" sz="2400" noProof="0" dirty="0"/>
              <a:t> za specifične primere, težko dostopne lokacije.</a:t>
            </a: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39429F92-985E-489B-A52B-979D53DAF3CA}"/>
              </a:ext>
            </a:extLst>
          </p:cNvPr>
          <p:cNvSpPr/>
          <p:nvPr/>
        </p:nvSpPr>
        <p:spPr>
          <a:xfrm>
            <a:off x="203200" y="1970114"/>
            <a:ext cx="6407797" cy="1322863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bg2"/>
              </a:buClr>
              <a:defRPr/>
            </a:pPr>
            <a:r>
              <a:rPr lang="sl-SI" sz="2800" noProof="0" dirty="0"/>
              <a:t>Še vedno velike </a:t>
            </a:r>
            <a:r>
              <a:rPr lang="sl-SI" sz="2800" b="1" noProof="0" dirty="0"/>
              <a:t>težave </a:t>
            </a:r>
            <a:r>
              <a:rPr lang="sl-SI" sz="2800" noProof="0" dirty="0"/>
              <a:t>z določanjem </a:t>
            </a:r>
            <a:r>
              <a:rPr lang="sl-SI" sz="2800" b="1" noProof="0" dirty="0"/>
              <a:t>mesta pristanka </a:t>
            </a:r>
            <a:r>
              <a:rPr lang="sl-SI" sz="2800" noProof="0" dirty="0"/>
              <a:t>(najbolj kritična faza).</a:t>
            </a:r>
          </a:p>
        </p:txBody>
      </p:sp>
    </p:spTree>
    <p:extLst>
      <p:ext uri="{BB962C8B-B14F-4D97-AF65-F5344CB8AC3E}">
        <p14:creationId xmlns:p14="http://schemas.microsoft.com/office/powerpoint/2010/main" val="277774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F02B4-FC5E-BF65-34BB-81E9F9979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Pošta Slovenije – MOL (</a:t>
            </a:r>
            <a:r>
              <a:rPr lang="sl-SI" noProof="0" dirty="0" err="1"/>
              <a:t>OneDrone</a:t>
            </a:r>
            <a:r>
              <a:rPr lang="sl-SI" noProof="0" dirty="0"/>
              <a:t>)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822EE19-750E-8841-E7D1-226055F0E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8733C45-129F-9283-CF73-244B0D136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38" y="1746001"/>
            <a:ext cx="4458197" cy="4510585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6C7E6EF-8DE7-BDD8-65E3-D73B14E2D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247" y="1746001"/>
            <a:ext cx="5280568" cy="429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53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3F8312-395E-A7D5-E911-878D153E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SKLEP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6DD3901-E851-8DAC-2A35-0007EEC4B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sl-SI" b="1" noProof="0" dirty="0"/>
              <a:t>Mestna logistika </a:t>
            </a:r>
            <a:r>
              <a:rPr lang="sl-SI" noProof="0" dirty="0"/>
              <a:t>- vse bolj pomembno področje.</a:t>
            </a:r>
          </a:p>
          <a:p>
            <a:r>
              <a:rPr lang="sl-SI" b="1" noProof="0" dirty="0"/>
              <a:t>Nujno je iskati rešitve </a:t>
            </a:r>
            <a:r>
              <a:rPr lang="sl-SI" noProof="0" dirty="0"/>
              <a:t>– ne (samo) omejitve. </a:t>
            </a:r>
          </a:p>
          <a:p>
            <a:r>
              <a:rPr lang="sl-SI" b="1" noProof="0" dirty="0"/>
              <a:t>Smo v obdobju velikega tehnološkega napredka </a:t>
            </a:r>
            <a:r>
              <a:rPr lang="sl-SI" noProof="0" dirty="0"/>
              <a:t>(navezava na IT sisteme, ključno je zagotoviti podatke)</a:t>
            </a:r>
          </a:p>
          <a:p>
            <a:r>
              <a:rPr lang="sl-SI" b="1" noProof="0" dirty="0"/>
              <a:t>Ključno bo sodelovanje </a:t>
            </a:r>
            <a:r>
              <a:rPr lang="sl-SI" noProof="0" dirty="0"/>
              <a:t>vseh akterjev (mestne oblasti) in deležnikov (stranke, logistični ponudniki)</a:t>
            </a:r>
          </a:p>
          <a:p>
            <a:r>
              <a:rPr lang="sl-SI" noProof="0" dirty="0"/>
              <a:t>Nujen bo </a:t>
            </a:r>
            <a:r>
              <a:rPr lang="sl-SI" b="1" noProof="0" dirty="0"/>
              <a:t>prehod iz mestne na regionalno logistiko </a:t>
            </a:r>
            <a:r>
              <a:rPr lang="sl-SI" noProof="0" dirty="0"/>
              <a:t>(povezovanje in strateško načrtovanje)</a:t>
            </a:r>
          </a:p>
          <a:p>
            <a:r>
              <a:rPr lang="sl-SI" b="1" noProof="0" dirty="0"/>
              <a:t>Končni cilj je jasen </a:t>
            </a:r>
            <a:r>
              <a:rPr lang="sl-SI" noProof="0" dirty="0"/>
              <a:t>– fizični internet (potrebne so strateške priprave, tako v infrastrukturnem kot IT vidiku)</a:t>
            </a:r>
          </a:p>
          <a:p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154644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ps">
            <a:hlinkClick r:id="rId2"/>
            <a:extLst>
              <a:ext uri="{FF2B5EF4-FFF2-40B4-BE49-F238E27FC236}">
                <a16:creationId xmlns:a16="http://schemas.microsoft.com/office/drawing/2014/main" id="{7BBBB2C5-1F50-3C0B-D18A-BB63DACBD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82" y="308358"/>
            <a:ext cx="1809750" cy="25717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opic Guide - Sustainable Urban Logistics Planning">
            <a:hlinkClick r:id="rId4"/>
            <a:extLst>
              <a:ext uri="{FF2B5EF4-FFF2-40B4-BE49-F238E27FC236}">
                <a16:creationId xmlns:a16="http://schemas.microsoft.com/office/drawing/2014/main" id="{282C6BA4-A69B-0D8E-7580-0B3965B44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224" y="308358"/>
            <a:ext cx="1819514" cy="25717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Slika 11">
            <a:hlinkClick r:id="rId6"/>
            <a:extLst>
              <a:ext uri="{FF2B5EF4-FFF2-40B4-BE49-F238E27FC236}">
                <a16:creationId xmlns:a16="http://schemas.microsoft.com/office/drawing/2014/main" id="{850E89C1-B6A5-D14B-6454-323CE7D43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327" y="299085"/>
            <a:ext cx="1789893" cy="26207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Slika 15">
            <a:hlinkClick r:id="rId8"/>
            <a:extLst>
              <a:ext uri="{FF2B5EF4-FFF2-40B4-BE49-F238E27FC236}">
                <a16:creationId xmlns:a16="http://schemas.microsoft.com/office/drawing/2014/main" id="{03512ED3-41D2-143E-0162-74D67029B3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4192" y="308358"/>
            <a:ext cx="1831308" cy="26207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Slika 19">
            <a:hlinkClick r:id="rId10"/>
            <a:extLst>
              <a:ext uri="{FF2B5EF4-FFF2-40B4-BE49-F238E27FC236}">
                <a16:creationId xmlns:a16="http://schemas.microsoft.com/office/drawing/2014/main" id="{89EB2C04-7BF1-F600-5BA1-F9D3AB6FC9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4950" y="308358"/>
            <a:ext cx="1839209" cy="26207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0" name="PoljeZBesedilom 29">
            <a:extLst>
              <a:ext uri="{FF2B5EF4-FFF2-40B4-BE49-F238E27FC236}">
                <a16:creationId xmlns:a16="http://schemas.microsoft.com/office/drawing/2014/main" id="{68D8DE57-AE3C-F604-DC24-417E41E11D29}"/>
              </a:ext>
            </a:extLst>
          </p:cNvPr>
          <p:cNvSpPr txBox="1"/>
          <p:nvPr/>
        </p:nvSpPr>
        <p:spPr>
          <a:xfrm>
            <a:off x="548640" y="3379543"/>
            <a:ext cx="1101852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noProof="0" dirty="0"/>
              <a:t>Na voljo so: </a:t>
            </a:r>
          </a:p>
          <a:p>
            <a:endParaRPr lang="sl-SI" sz="1400" noProof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l-SI" sz="3200" b="1" noProof="0" dirty="0"/>
              <a:t>SMERNICE</a:t>
            </a:r>
            <a:r>
              <a:rPr lang="sl-SI" sz="3200" noProof="0" dirty="0"/>
              <a:t> za izdelavo NAČRTOV UPRAVLJANJA MESTNE LOGISTIKE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l-SI" sz="3200" b="1" noProof="0" dirty="0"/>
              <a:t>PRIPOROČILA</a:t>
            </a:r>
            <a:r>
              <a:rPr lang="sl-SI" sz="3200" noProof="0" dirty="0"/>
              <a:t> za učinkovito NAČRTOVANJE MESTNE LOGISTIKE</a:t>
            </a:r>
          </a:p>
        </p:txBody>
      </p:sp>
    </p:spTree>
    <p:extLst>
      <p:ext uri="{BB962C8B-B14F-4D97-AF65-F5344CB8AC3E}">
        <p14:creationId xmlns:p14="http://schemas.microsoft.com/office/powerpoint/2010/main" val="518558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9B5B70-8E69-F581-FD9F-B4A078CCC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Hvala za pozornost. </a:t>
            </a:r>
          </a:p>
        </p:txBody>
      </p:sp>
      <p:pic>
        <p:nvPicPr>
          <p:cNvPr id="9" name="Slika 8">
            <a:hlinkClick r:id="rId2"/>
            <a:extLst>
              <a:ext uri="{FF2B5EF4-FFF2-40B4-BE49-F238E27FC236}">
                <a16:creationId xmlns:a16="http://schemas.microsoft.com/office/drawing/2014/main" id="{D11D146E-2EE4-8D62-AC12-0AB01CF48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53" y="1690688"/>
            <a:ext cx="8832923" cy="24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81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14847</TotalTime>
  <Words>1092</Words>
  <Application>Microsoft Office PowerPoint</Application>
  <PresentationFormat>Widescreen</PresentationFormat>
  <Paragraphs>137</Paragraphs>
  <Slides>26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Officeova tema</vt:lpstr>
      <vt:lpstr>Celostno načrtovanje mestne logistike v Sloveniji</vt:lpstr>
      <vt:lpstr>PowerPoint Presentation</vt:lpstr>
      <vt:lpstr>IZZIVI MESTNE LOGISTIKE?</vt:lpstr>
      <vt:lpstr>Dilema</vt:lpstr>
      <vt:lpstr>Možni pristopi</vt:lpstr>
      <vt:lpstr>RAZVOJNE PRILOŽNOSTI</vt:lpstr>
      <vt:lpstr>FIZIČNI INTERNET – PRIHODNOST LOGISTIKE?</vt:lpstr>
      <vt:lpstr>Kje smo danes?</vt:lpstr>
      <vt:lpstr>Vzpostavljajo se mestni konsolidacijski centri</vt:lpstr>
      <vt:lpstr>Vzpostavljajo se mestni konsolidacijski centri</vt:lpstr>
      <vt:lpstr>Vzpostavljajo se mestni konsolidacijski centri</vt:lpstr>
      <vt:lpstr>PowerPoint Presentation</vt:lpstr>
      <vt:lpstr>DOSTAVA NA KLIC </vt:lpstr>
      <vt:lpstr>PowerPoint Presentation</vt:lpstr>
      <vt:lpstr>“BELI” PAKETOMATI?</vt:lpstr>
      <vt:lpstr>PowerPoint Presentation</vt:lpstr>
      <vt:lpstr>AVTONOMNI DOSTAVNI ROBOTI</vt:lpstr>
      <vt:lpstr>Dinamnično upravljanje z obcestnim prostorom (Kerbside management)</vt:lpstr>
      <vt:lpstr>Statični (vnaprej določeni) pogoji dostave</vt:lpstr>
      <vt:lpstr>Souporaba tovornih koles</vt:lpstr>
      <vt:lpstr>Zelena dostava LJ;                  eDOSTAVA Mb</vt:lpstr>
      <vt:lpstr>PowerPoint Presentation</vt:lpstr>
      <vt:lpstr>Pošta Slovenije – MOL (OneDrone)</vt:lpstr>
      <vt:lpstr>SKLEP</vt:lpstr>
      <vt:lpstr>PowerPoint Presentation</vt:lpstr>
      <vt:lpstr>Hvala za pozornost.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Tomislav Letnik</dc:creator>
  <cp:lastModifiedBy>Tomislav Letnik</cp:lastModifiedBy>
  <cp:revision>5</cp:revision>
  <dcterms:created xsi:type="dcterms:W3CDTF">2025-03-13T19:34:03Z</dcterms:created>
  <dcterms:modified xsi:type="dcterms:W3CDTF">2026-06-12T09:55:13Z</dcterms:modified>
</cp:coreProperties>
</file>