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1" autoAdjust="0"/>
    <p:restoredTop sz="94673" autoAdjust="0"/>
  </p:normalViewPr>
  <p:slideViewPr>
    <p:cSldViewPr snapToGrid="0">
      <p:cViewPr varScale="1">
        <p:scale>
          <a:sx n="105" d="100"/>
          <a:sy n="105" d="100"/>
        </p:scale>
        <p:origin x="798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84398C-1BF6-4EAF-BDFD-4A6376E48557}" type="datetimeFigureOut">
              <a:rPr lang="sl-SI" smtClean="0"/>
              <a:t>4. 06. 2026</a:t>
            </a:fld>
            <a:endParaRPr lang="sl-SI"/>
          </a:p>
        </p:txBody>
      </p:sp>
      <p:sp>
        <p:nvSpPr>
          <p:cNvPr id="4" name="Označba mest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1C860-8854-438C-AB20-806B2E322B9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42306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1C860-8854-438C-AB20-806B2E322B94}" type="slidenum">
              <a:rPr lang="sl-SI" smtClean="0"/>
              <a:t>5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71157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1C860-8854-438C-AB20-806B2E322B94}" type="slidenum">
              <a:rPr lang="sl-SI" smtClean="0"/>
              <a:t>8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673521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1C860-8854-438C-AB20-806B2E322B94}" type="slidenum">
              <a:rPr lang="sl-SI" smtClean="0"/>
              <a:t>9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376979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1C860-8854-438C-AB20-806B2E322B94}" type="slidenum">
              <a:rPr lang="sl-SI" smtClean="0"/>
              <a:t>15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30835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96BE30F-DDDB-607D-C54B-D2D4A05B84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550E52CC-5C63-18B7-B49C-839859F356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049264EB-7057-ADA4-B7FE-0194607A6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0DDD5-7DAA-493D-84B5-08B55895B0E3}" type="datetimeFigureOut">
              <a:rPr lang="sl-SI" smtClean="0"/>
              <a:t>4. 06. 2026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32E25E47-6BEF-0026-843D-F3B925BF4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B4FEBB55-7477-CA97-D282-B3469C7E0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6CCA0-FFE0-4C77-8B61-8A941783B26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96335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E5B9916-1099-4F26-BB16-F6D550469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62483AD-655C-4EB8-DDDF-D9D3826139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94BA5719-A2B7-578D-0DFE-4E288C517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0DDD5-7DAA-493D-84B5-08B55895B0E3}" type="datetimeFigureOut">
              <a:rPr lang="sl-SI" smtClean="0"/>
              <a:t>4. 06. 2026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11A06B0E-4135-4C77-0013-DD9DF9D2E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18FA1C27-20C3-4B3A-906C-F4F6670DA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6CCA0-FFE0-4C77-8B61-8A941783B26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02127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3FAD120-7F06-FA02-9D6C-6685FBBCC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1D803EF2-3590-00DB-7E07-2C6E4782FE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9422F7C4-1F1D-886E-1F18-F11248C53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0DDD5-7DAA-493D-84B5-08B55895B0E3}" type="datetimeFigureOut">
              <a:rPr lang="sl-SI" smtClean="0"/>
              <a:t>4. 06. 2026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3771B987-BA42-EE5A-3A04-10667F483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6A23F792-1D6D-1004-736C-A50BB7E78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6CCA0-FFE0-4C77-8B61-8A941783B26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61473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7671E46-1FFF-5296-8A73-35D92BB00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44F669C4-3129-9F8B-E4CA-15472E4CBB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D9B60149-13FD-8F00-E1FB-AC75F12386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6600CCEC-841D-BA7F-63EA-EF62B9A48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0DDD5-7DAA-493D-84B5-08B55895B0E3}" type="datetimeFigureOut">
              <a:rPr lang="sl-SI" smtClean="0"/>
              <a:t>4. 06. 2026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28232D4F-F870-D865-0F5A-35C10C478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416B5226-70AF-FCE0-FA8B-C2138B863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6CCA0-FFE0-4C77-8B61-8A941783B26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31820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B96EAB7-92F0-D4EF-515B-141FE6A2B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022FC813-93AA-4BE2-BC3C-FC9F17FD5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7CDDE995-50CF-B686-4D24-D372CCE50F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51A68405-0901-E772-9D58-709BEED9E5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FF97F689-9C4B-9397-F5D7-A7D611ED1D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AF491F25-DEB9-DEEC-32F9-4BFF96EDF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0DDD5-7DAA-493D-84B5-08B55895B0E3}" type="datetimeFigureOut">
              <a:rPr lang="sl-SI" smtClean="0"/>
              <a:t>4. 06. 2026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2D6CF35C-E884-AE28-23ED-2027C358F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0BB76E93-FD5C-4139-7924-E27540851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6CCA0-FFE0-4C77-8B61-8A941783B26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00293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849B8F8-3B5A-2BC3-9CD4-BE7824CD6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AB55C352-E525-7637-7D8E-CF25C1E15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0DDD5-7DAA-493D-84B5-08B55895B0E3}" type="datetimeFigureOut">
              <a:rPr lang="sl-SI" smtClean="0"/>
              <a:t>4. 06. 2026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5D610289-F2C5-74AF-DA45-DB2F32268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C800701B-C03E-9174-1842-82C561BE6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6CCA0-FFE0-4C77-8B61-8A941783B26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24110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48BC5428-B38A-7AAC-F028-F0AD46B5C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0DDD5-7DAA-493D-84B5-08B55895B0E3}" type="datetimeFigureOut">
              <a:rPr lang="sl-SI" smtClean="0"/>
              <a:t>4. 06. 2026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8FA9B059-C5AE-69CF-C2F6-68B81AE14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4993E557-6F9F-578F-211D-E4C72434A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6CCA0-FFE0-4C77-8B61-8A941783B26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55653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270E59F-30C1-3CEF-786C-E80309E9E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121F6EA0-A53D-691D-9EC5-9312B3D50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EC556DA9-AE12-A933-3707-49B8D7F52F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4C64127D-F2D4-13E4-3FB3-52A154CD5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0DDD5-7DAA-493D-84B5-08B55895B0E3}" type="datetimeFigureOut">
              <a:rPr lang="sl-SI" smtClean="0"/>
              <a:t>4. 06. 2026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91F56269-A7A8-9933-3B67-3AB51B215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D8A1BBAA-D2FA-6C81-B1FF-791C193EB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6CCA0-FFE0-4C77-8B61-8A941783B26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41731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27721AE-6C1B-B696-BA44-1A1AB1F63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A25C9498-28BD-3D40-1634-9EB38DEA17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9687FDC5-0C2F-833F-C3F9-6F10B31355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96C7CC41-0052-23A7-E29C-33C7F1BC9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0DDD5-7DAA-493D-84B5-08B55895B0E3}" type="datetimeFigureOut">
              <a:rPr lang="sl-SI" smtClean="0"/>
              <a:t>4. 06. 2026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68D87BD8-7B33-A3AB-05E1-7A84241BF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F3099425-F1AA-FAEF-B926-A209D2D4B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6CCA0-FFE0-4C77-8B61-8A941783B26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9685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6910501-1365-51DA-7EDB-4283EBEDA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64FCBF4C-4510-78B4-CF05-9584977A3B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2984CB23-5F5A-E40C-0161-AA1A54CD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0DDD5-7DAA-493D-84B5-08B55895B0E3}" type="datetimeFigureOut">
              <a:rPr lang="sl-SI" smtClean="0"/>
              <a:t>4. 06. 2026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9680811E-C047-624F-D13C-0B978A0DC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211C57FE-851E-F94F-F356-7DB489C82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6CCA0-FFE0-4C77-8B61-8A941783B26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22822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4AA5C5B2-DE75-BFD7-7D70-8FDD847C11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D39406AA-D0C4-E3D2-7261-7EDC663DA3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6D6856EB-6486-B6D7-68AE-DAFC84BBF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0DDD5-7DAA-493D-84B5-08B55895B0E3}" type="datetimeFigureOut">
              <a:rPr lang="sl-SI" smtClean="0"/>
              <a:t>4. 06. 2026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E0A3EFAD-5199-7674-C3C1-E9E60E604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3A584B45-3C78-2247-EE70-B58A7D149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6CCA0-FFE0-4C77-8B61-8A941783B26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80324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3000">
              <a:schemeClr val="bg1">
                <a:lumMod val="95000"/>
              </a:schemeClr>
            </a:gs>
            <a:gs pos="78000">
              <a:schemeClr val="accent1">
                <a:lumMod val="45000"/>
                <a:lumOff val="55000"/>
              </a:schemeClr>
            </a:gs>
            <a:gs pos="55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3B5F3D10-521D-5626-0379-81AEDF070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AD091774-6A2F-98CB-1778-7F04741FB3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35AAF77E-DA01-C203-B715-975382780C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40DDD5-7DAA-493D-84B5-08B55895B0E3}" type="datetimeFigureOut">
              <a:rPr lang="sl-SI" smtClean="0"/>
              <a:t>4. 06. 2026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155DAC4-AB2D-02B9-3522-CDB8488907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FEA48819-2960-B833-120A-A4F2CD6508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36CCA0-FFE0-4C77-8B61-8A941783B26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275647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DA91C1CF-836F-9F83-4E93-77F235321F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14213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9B57B77D-5285-AFF6-C15F-C9034BF3AC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6152" y="1140651"/>
            <a:ext cx="9936480" cy="2387600"/>
          </a:xfrm>
        </p:spPr>
        <p:txBody>
          <a:bodyPr>
            <a:normAutofit/>
          </a:bodyPr>
          <a:lstStyle/>
          <a:p>
            <a:r>
              <a:rPr lang="sl-SI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Požarna varnost v cestnih predorih v Republiki Sloveniji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3153E26C-4AEF-C364-3628-E0DEC7F962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7656" y="4992624"/>
            <a:ext cx="9144000" cy="530352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doc. </a:t>
            </a:r>
            <a:r>
              <a:rPr lang="sl-SI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Ivan Kenda</a:t>
            </a:r>
            <a:endParaRPr lang="en-SI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909D59-0A93-616A-E2DA-CE6DD0EAA816}"/>
              </a:ext>
            </a:extLst>
          </p:cNvPr>
          <p:cNvSpPr txBox="1">
            <a:spLocks/>
          </p:cNvSpPr>
          <p:nvPr/>
        </p:nvSpPr>
        <p:spPr>
          <a:xfrm>
            <a:off x="1057656" y="5522976"/>
            <a:ext cx="9144000" cy="5303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Portorož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junij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2026</a:t>
            </a:r>
            <a:endParaRPr lang="en-SI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816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DEF7C63-BBC4-360B-9AEB-81EC291C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latin typeface="+mn-lt"/>
                <a:cs typeface="Arial" panose="020B0604020202020204" pitchFamily="34" charset="0"/>
              </a:rPr>
              <a:t>Vsebina</a:t>
            </a:r>
            <a:endParaRPr lang="sl-SI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8608E1AA-2DA3-8972-F1A7-306D6927FD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7711"/>
            <a:ext cx="10515600" cy="3909251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SI" b="1" dirty="0" err="1"/>
              <a:t>Uvod</a:t>
            </a:r>
            <a:endParaRPr lang="en-SI" b="1" dirty="0"/>
          </a:p>
          <a:p>
            <a:pPr marL="342900" indent="-342900">
              <a:buFont typeface="+mj-lt"/>
              <a:buAutoNum type="arabicPeriod"/>
            </a:pPr>
            <a:r>
              <a:rPr lang="sl-SI" b="1" dirty="0"/>
              <a:t>Ključne besede</a:t>
            </a:r>
            <a:endParaRPr lang="en-SI" b="1" dirty="0"/>
          </a:p>
          <a:p>
            <a:pPr marL="342900" indent="-342900">
              <a:buFont typeface="+mj-lt"/>
              <a:buAutoNum type="arabicPeriod"/>
            </a:pPr>
            <a:r>
              <a:rPr lang="sl-SI" b="1" dirty="0"/>
              <a:t>Požar v predoru</a:t>
            </a:r>
            <a:endParaRPr lang="en-SI" b="1" dirty="0"/>
          </a:p>
          <a:p>
            <a:pPr marL="342900" indent="-342900">
              <a:buFont typeface="+mj-lt"/>
              <a:buAutoNum type="arabicPeriod"/>
            </a:pPr>
            <a:r>
              <a:rPr lang="sl-SI" b="1" dirty="0"/>
              <a:t>Zaključki</a:t>
            </a:r>
            <a:endParaRPr lang="en-GB" b="1" dirty="0"/>
          </a:p>
          <a:p>
            <a:endParaRPr lang="sl-SI" dirty="0"/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B3CEC4EA-05A1-B7E6-6E54-F623FC11CD7E}"/>
              </a:ext>
            </a:extLst>
          </p:cNvPr>
          <p:cNvSpPr txBox="1">
            <a:spLocks/>
          </p:cNvSpPr>
          <p:nvPr/>
        </p:nvSpPr>
        <p:spPr>
          <a:xfrm>
            <a:off x="838200" y="34020"/>
            <a:ext cx="8943635" cy="3311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l-SI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dirty="0">
                <a:solidFill>
                  <a:schemeClr val="accent1"/>
                </a:solidFill>
              </a:rPr>
              <a:t>Požarna varnost v cestnih predorih v Republiki Sloveniji</a:t>
            </a:r>
            <a:endParaRPr lang="en-SI" dirty="0">
              <a:solidFill>
                <a:schemeClr val="accent1"/>
              </a:solidFill>
            </a:endParaRP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792CD591-60C1-6B8B-E302-2DE58C237C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0742" y="2104774"/>
            <a:ext cx="4375608" cy="271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825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86DB770-C265-61B6-4DD8-49BAF33C4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b="1" dirty="0"/>
              <a:t>UVOD</a:t>
            </a:r>
          </a:p>
        </p:txBody>
      </p:sp>
      <p:pic>
        <p:nvPicPr>
          <p:cNvPr id="5" name="Označba mesta vsebine 4">
            <a:extLst>
              <a:ext uri="{FF2B5EF4-FFF2-40B4-BE49-F238E27FC236}">
                <a16:creationId xmlns:a16="http://schemas.microsoft.com/office/drawing/2014/main" id="{19171D91-099A-FC2B-EC1F-AA4DA361D6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1187" y="1771461"/>
            <a:ext cx="8258476" cy="4721414"/>
          </a:xfrm>
          <a:prstGeom prst="rect">
            <a:avLst/>
          </a:prstGeom>
        </p:spPr>
      </p:pic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5F7557A8-04FD-73D2-B3A3-18F876A18EFE}"/>
              </a:ext>
            </a:extLst>
          </p:cNvPr>
          <p:cNvSpPr txBox="1">
            <a:spLocks/>
          </p:cNvSpPr>
          <p:nvPr/>
        </p:nvSpPr>
        <p:spPr>
          <a:xfrm>
            <a:off x="838200" y="34020"/>
            <a:ext cx="8943635" cy="3311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l-SI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dirty="0">
                <a:solidFill>
                  <a:schemeClr val="accent1"/>
                </a:solidFill>
              </a:rPr>
              <a:t>Požarna varnost v cestnih predorih v Republiki Sloveniji</a:t>
            </a:r>
            <a:endParaRPr lang="en-SI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575470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5848C577-28FA-2C86-13E8-9FE149DC9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31106"/>
            <a:ext cx="12118206" cy="4645156"/>
          </a:xfrm>
        </p:spPr>
        <p:txBody>
          <a:bodyPr>
            <a:normAutofit fontScale="92500" lnSpcReduction="20000"/>
          </a:bodyPr>
          <a:lstStyle/>
          <a:p>
            <a:pPr marR="28575" algn="just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</a:pPr>
            <a:r>
              <a:rPr lang="sl-SI" dirty="0">
                <a:solidFill>
                  <a:srgbClr val="000000"/>
                </a:solidFill>
                <a:ea typeface="SimSun" panose="02010600030101010101" pitchFamily="2" charset="-122"/>
              </a:rPr>
              <a:t>V primeru požara v predoru, nastaja povratno gibanje, ki je nezaželeno, odvisno pa je od razmer in dejavnikov v </a:t>
            </a:r>
            <a:r>
              <a:rPr lang="sl-SI" dirty="0">
                <a:ea typeface="SimSun" panose="02010600030101010101" pitchFamily="2" charset="-122"/>
              </a:rPr>
              <a:t>in izven </a:t>
            </a:r>
            <a:r>
              <a:rPr lang="sl-SI" dirty="0">
                <a:solidFill>
                  <a:srgbClr val="000000"/>
                </a:solidFill>
                <a:ea typeface="SimSun" panose="02010600030101010101" pitchFamily="2" charset="-122"/>
              </a:rPr>
              <a:t>predora. 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</a:rPr>
              <a:t>R</a:t>
            </a:r>
            <a:r>
              <a:rPr lang="sl-SI" dirty="0" err="1">
                <a:solidFill>
                  <a:srgbClr val="000000"/>
                </a:solidFill>
                <a:ea typeface="SimSun" panose="02010600030101010101" pitchFamily="2" charset="-122"/>
              </a:rPr>
              <a:t>azdelitev</a:t>
            </a:r>
            <a:r>
              <a:rPr lang="sl-SI" dirty="0">
                <a:solidFill>
                  <a:srgbClr val="000000"/>
                </a:solidFill>
                <a:ea typeface="SimSun" panose="02010600030101010101" pitchFamily="2" charset="-122"/>
              </a:rPr>
              <a:t> zračnega toka v prečnem prerezu predora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</a:rPr>
              <a:t> </a:t>
            </a:r>
            <a:r>
              <a:rPr lang="sl-SI" dirty="0">
                <a:solidFill>
                  <a:srgbClr val="000000"/>
                </a:solidFill>
                <a:ea typeface="SimSun" panose="02010600030101010101" pitchFamily="2" charset="-122"/>
              </a:rPr>
              <a:t>se kaže v stratifikaciji, 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</a:rPr>
              <a:t>ki je </a:t>
            </a:r>
            <a:r>
              <a:rPr lang="sl-SI" dirty="0" err="1">
                <a:solidFill>
                  <a:srgbClr val="000000"/>
                </a:solidFill>
                <a:ea typeface="SimSun" panose="02010600030101010101" pitchFamily="2" charset="-122"/>
              </a:rPr>
              <a:t>odvisn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</a:rPr>
              <a:t>a</a:t>
            </a:r>
            <a:r>
              <a:rPr lang="sl-SI" dirty="0">
                <a:solidFill>
                  <a:srgbClr val="000000"/>
                </a:solidFill>
                <a:ea typeface="SimSun" panose="02010600030101010101" pitchFamily="2" charset="-122"/>
              </a:rPr>
              <a:t> od višine temperature in hitrosti zraka.</a:t>
            </a:r>
            <a:endParaRPr lang="en-US" dirty="0">
              <a:solidFill>
                <a:srgbClr val="000000"/>
              </a:solidFill>
              <a:ea typeface="SimSun" panose="02010600030101010101" pitchFamily="2" charset="-122"/>
            </a:endParaRPr>
          </a:p>
          <a:p>
            <a:pPr marR="28575" algn="just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</a:rPr>
              <a:t>S</a:t>
            </a:r>
            <a:r>
              <a:rPr lang="sl-SI" dirty="0" err="1">
                <a:solidFill>
                  <a:srgbClr val="000000"/>
                </a:solidFill>
                <a:ea typeface="SimSun" panose="02010600030101010101" pitchFamily="2" charset="-122"/>
              </a:rPr>
              <a:t>topnja</a:t>
            </a:r>
            <a:r>
              <a:rPr lang="sl-SI" dirty="0">
                <a:solidFill>
                  <a:srgbClr val="000000"/>
                </a:solidFill>
                <a:ea typeface="SimSun" panose="02010600030101010101" pitchFamily="2" charset="-122"/>
              </a:rPr>
              <a:t> ogroženosti ljudi, ki se v času požara nahajajo v predoru, 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</a:rPr>
              <a:t>je </a:t>
            </a:r>
            <a:r>
              <a:rPr lang="sl-SI" dirty="0">
                <a:solidFill>
                  <a:srgbClr val="000000"/>
                </a:solidFill>
                <a:ea typeface="SimSun" panose="02010600030101010101" pitchFamily="2" charset="-122"/>
              </a:rPr>
              <a:t>zelo visoka, kar zahteva hitro in ustrezno ukrepanje nadzornih sistemov 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</a:rPr>
              <a:t>s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</a:rPr>
              <a:t>ciljem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</a:rPr>
              <a:t> </a:t>
            </a:r>
            <a:r>
              <a:rPr lang="sl-SI" dirty="0">
                <a:solidFill>
                  <a:srgbClr val="000000"/>
                </a:solidFill>
                <a:ea typeface="SimSun" panose="02010600030101010101" pitchFamily="2" charset="-122"/>
              </a:rPr>
              <a:t>zmanjša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</a:rPr>
              <a:t>ti</a:t>
            </a:r>
            <a:r>
              <a:rPr lang="sl-SI" dirty="0">
                <a:solidFill>
                  <a:srgbClr val="000000"/>
                </a:solidFill>
                <a:ea typeface="SimSun" panose="02010600030101010101" pitchFamily="2" charset="-122"/>
              </a:rPr>
              <a:t> nevarnosti z </a:t>
            </a:r>
            <a:r>
              <a:rPr lang="sl-SI" dirty="0" err="1">
                <a:solidFill>
                  <a:srgbClr val="000000"/>
                </a:solidFill>
                <a:ea typeface="SimSun" panose="02010600030101010101" pitchFamily="2" charset="-122"/>
              </a:rPr>
              <a:t>mobiliziranjem</a:t>
            </a:r>
            <a:r>
              <a:rPr lang="sl-SI" dirty="0">
                <a:solidFill>
                  <a:srgbClr val="000000"/>
                </a:solidFill>
                <a:ea typeface="SimSun" panose="02010600030101010101" pitchFamily="2" charset="-122"/>
              </a:rPr>
              <a:t> ti. požarnega scenarija.</a:t>
            </a:r>
            <a:endParaRPr lang="sl-SI" dirty="0">
              <a:ea typeface="SimSun" panose="02010600030101010101" pitchFamily="2" charset="-122"/>
            </a:endParaRPr>
          </a:p>
          <a:p>
            <a:pPr marR="28575" algn="just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</a:pPr>
            <a:r>
              <a:rPr lang="sl-SI" dirty="0">
                <a:solidFill>
                  <a:srgbClr val="000000"/>
                </a:solidFill>
                <a:ea typeface="SimSun" panose="02010600030101010101" pitchFamily="2" charset="-122"/>
              </a:rPr>
              <a:t> Postavitev enotnega in splošno veljavnega modela je praktično neizvedljiva, zato 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</a:rPr>
              <a:t>se 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</a:rPr>
              <a:t>izvajajo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</a:rPr>
              <a:t> </a:t>
            </a:r>
            <a:r>
              <a:rPr lang="sl-SI" dirty="0">
                <a:solidFill>
                  <a:srgbClr val="000000"/>
                </a:solidFill>
                <a:ea typeface="SimSun" panose="02010600030101010101" pitchFamily="2" charset="-122"/>
              </a:rPr>
              <a:t>raz</a:t>
            </a:r>
            <a:r>
              <a:rPr lang="en-US" dirty="0" err="1">
                <a:solidFill>
                  <a:srgbClr val="000000"/>
                </a:solidFill>
                <a:ea typeface="SimSun" panose="02010600030101010101" pitchFamily="2" charset="-122"/>
              </a:rPr>
              <a:t>lične</a:t>
            </a:r>
            <a:r>
              <a:rPr lang="sl-SI" dirty="0">
                <a:solidFill>
                  <a:srgbClr val="000000"/>
                </a:solidFill>
                <a:ea typeface="SimSun" panose="02010600030101010101" pitchFamily="2" charset="-122"/>
              </a:rPr>
              <a:t> </a:t>
            </a:r>
            <a:r>
              <a:rPr lang="sl-SI" dirty="0" err="1">
                <a:solidFill>
                  <a:srgbClr val="000000"/>
                </a:solidFill>
                <a:ea typeface="SimSun" panose="02010600030101010101" pitchFamily="2" charset="-122"/>
              </a:rPr>
              <a:t>numeričn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</a:rPr>
              <a:t>e</a:t>
            </a:r>
            <a:r>
              <a:rPr lang="sl-SI" dirty="0">
                <a:solidFill>
                  <a:srgbClr val="000000"/>
                </a:solidFill>
                <a:ea typeface="SimSun" panose="02010600030101010101" pitchFamily="2" charset="-122"/>
              </a:rPr>
              <a:t> simulacij</a:t>
            </a:r>
            <a:r>
              <a:rPr lang="en-US" dirty="0">
                <a:solidFill>
                  <a:srgbClr val="000000"/>
                </a:solidFill>
                <a:ea typeface="SimSun" panose="02010600030101010101" pitchFamily="2" charset="-122"/>
              </a:rPr>
              <a:t>e</a:t>
            </a:r>
            <a:r>
              <a:rPr lang="sl-SI" dirty="0">
                <a:solidFill>
                  <a:srgbClr val="000000"/>
                </a:solidFill>
                <a:ea typeface="SimSun" panose="02010600030101010101" pitchFamily="2" charset="-122"/>
              </a:rPr>
              <a:t>, ki z uporabo numeričnih metod omogočajo izdelati za prakso sprejemljive približke, tako da so zagotovljene predpisane varnostne </a:t>
            </a:r>
            <a:r>
              <a:rPr lang="sl-SI" dirty="0">
                <a:ea typeface="SimSun" panose="02010600030101010101" pitchFamily="2" charset="-122"/>
              </a:rPr>
              <a:t>zahteve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20CA025D-CAA7-D333-6809-302998CABE49}"/>
              </a:ext>
            </a:extLst>
          </p:cNvPr>
          <p:cNvSpPr txBox="1">
            <a:spLocks/>
          </p:cNvSpPr>
          <p:nvPr/>
        </p:nvSpPr>
        <p:spPr>
          <a:xfrm>
            <a:off x="818949" y="0"/>
            <a:ext cx="8943635" cy="3311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l-SI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dirty="0">
                <a:solidFill>
                  <a:schemeClr val="accent1"/>
                </a:solidFill>
              </a:rPr>
              <a:t>Požarna varnost v cestnih predorih v Republiki Sloveniji</a:t>
            </a:r>
            <a:endParaRPr lang="en-SI" dirty="0">
              <a:solidFill>
                <a:schemeClr val="accent1"/>
              </a:solidFill>
            </a:endParaRP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59F7136D-54FF-15E9-1C3D-FFE0A76AA8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0565" y="4437246"/>
            <a:ext cx="5271436" cy="242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704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5A7F0F9-D26E-94E0-EA23-7B8C4031B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b="1" dirty="0"/>
              <a:t>KLJUČNE BESEDE</a:t>
            </a:r>
          </a:p>
        </p:txBody>
      </p:sp>
      <p:pic>
        <p:nvPicPr>
          <p:cNvPr id="6" name="Označba mesta vsebine 5">
            <a:extLst>
              <a:ext uri="{FF2B5EF4-FFF2-40B4-BE49-F238E27FC236}">
                <a16:creationId xmlns:a16="http://schemas.microsoft.com/office/drawing/2014/main" id="{845B969D-7ACD-9A4D-BA22-6776935D30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92429" y="1825625"/>
            <a:ext cx="7690585" cy="4351338"/>
          </a:xfrm>
          <a:prstGeom prst="rect">
            <a:avLst/>
          </a:prstGeom>
        </p:spPr>
      </p:pic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E07EB0ED-3145-D943-5770-FB3A1E25BD4F}"/>
              </a:ext>
            </a:extLst>
          </p:cNvPr>
          <p:cNvSpPr txBox="1">
            <a:spLocks/>
          </p:cNvSpPr>
          <p:nvPr/>
        </p:nvSpPr>
        <p:spPr>
          <a:xfrm>
            <a:off x="838200" y="-165553"/>
            <a:ext cx="8943635" cy="3311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l-SI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dirty="0">
                <a:solidFill>
                  <a:schemeClr val="accent1"/>
                </a:solidFill>
              </a:rPr>
              <a:t>Požarna varnost v cestnih predorih v Republiki Sloveniji</a:t>
            </a:r>
            <a:endParaRPr lang="en-SI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378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F016F783-6B80-7411-D5D1-3445F8BB31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007" y="331104"/>
            <a:ext cx="11569567" cy="6098572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endParaRPr lang="en-US" altLang="sl-SI" sz="1100" dirty="0">
              <a:ea typeface="SimSun" panose="02010600030101010101" pitchFamily="2" charset="-122"/>
            </a:endParaRPr>
          </a:p>
          <a:p>
            <a:pPr algn="just"/>
            <a:r>
              <a:rPr lang="sl-SI" u="sng" dirty="0"/>
              <a:t>V primeru požara </a:t>
            </a:r>
            <a:r>
              <a:rPr lang="sl-SI" dirty="0"/>
              <a:t>v predoru nastaja </a:t>
            </a:r>
            <a:r>
              <a:rPr lang="sl-SI" u="sng" dirty="0"/>
              <a:t>emisija</a:t>
            </a:r>
            <a:r>
              <a:rPr lang="sl-SI" dirty="0"/>
              <a:t> dima, povečanje koncentracij strupenih in drugih škodljivih plinov</a:t>
            </a:r>
            <a:r>
              <a:rPr lang="en-US" dirty="0"/>
              <a:t>, ki se </a:t>
            </a:r>
            <a:r>
              <a:rPr lang="en-US" dirty="0" err="1"/>
              <a:t>prenašajo</a:t>
            </a:r>
            <a:r>
              <a:rPr lang="en-US" dirty="0"/>
              <a:t> v </a:t>
            </a:r>
            <a:r>
              <a:rPr lang="en-US" dirty="0" err="1"/>
              <a:t>okolje</a:t>
            </a:r>
            <a:r>
              <a:rPr lang="sl-SI" dirty="0"/>
              <a:t>. </a:t>
            </a:r>
            <a:endParaRPr lang="en-US" dirty="0"/>
          </a:p>
          <a:p>
            <a:pPr marL="0" indent="0" algn="just">
              <a:buNone/>
            </a:pPr>
            <a:endParaRPr lang="sl-SI" sz="1100" dirty="0"/>
          </a:p>
          <a:p>
            <a:pPr algn="just">
              <a:lnSpc>
                <a:spcPct val="105000"/>
              </a:lnSpc>
            </a:pPr>
            <a:r>
              <a:rPr lang="sl-SI" altLang="sl-SI" u="sng" dirty="0">
                <a:ea typeface="SimSun" panose="02010600030101010101" pitchFamily="2" charset="-122"/>
              </a:rPr>
              <a:t>Smer toka emisij in dima </a:t>
            </a:r>
            <a:r>
              <a:rPr lang="sl-SI" altLang="sl-SI" dirty="0">
                <a:ea typeface="SimSun" panose="02010600030101010101" pitchFamily="2" charset="-122"/>
              </a:rPr>
              <a:t>je v dvosmernih predorih težje predvidljiva, kot v predorih z enosmernim prometom</a:t>
            </a:r>
            <a:r>
              <a:rPr lang="en-US" altLang="sl-SI" dirty="0">
                <a:ea typeface="SimSun" panose="02010600030101010101" pitchFamily="2" charset="-122"/>
              </a:rPr>
              <a:t>. Z</a:t>
            </a:r>
            <a:r>
              <a:rPr lang="sl-SI" altLang="sl-SI" dirty="0" err="1">
                <a:ea typeface="SimSun" panose="02010600030101010101" pitchFamily="2" charset="-122"/>
              </a:rPr>
              <a:t>aradi</a:t>
            </a:r>
            <a:r>
              <a:rPr lang="sl-SI" altLang="sl-SI" dirty="0">
                <a:ea typeface="SimSun" panose="02010600030101010101" pitchFamily="2" charset="-122"/>
              </a:rPr>
              <a:t> </a:t>
            </a:r>
            <a:r>
              <a:rPr lang="sl-SI" altLang="sl-SI" u="sng" dirty="0">
                <a:ea typeface="SimSun" panose="02010600030101010101" pitchFamily="2" charset="-122"/>
              </a:rPr>
              <a:t>batnega učinka </a:t>
            </a:r>
            <a:r>
              <a:rPr lang="en-US" altLang="sl-SI" u="sng" dirty="0">
                <a:ea typeface="SimSun" panose="02010600030101010101" pitchFamily="2" charset="-122"/>
              </a:rPr>
              <a:t>je </a:t>
            </a:r>
            <a:r>
              <a:rPr lang="en-US" altLang="sl-SI" u="sng" dirty="0" err="1">
                <a:ea typeface="SimSun" panose="02010600030101010101" pitchFamily="2" charset="-122"/>
              </a:rPr>
              <a:t>smer</a:t>
            </a:r>
            <a:r>
              <a:rPr lang="en-US" altLang="sl-SI" u="sng" dirty="0">
                <a:ea typeface="SimSun" panose="02010600030101010101" pitchFamily="2" charset="-122"/>
              </a:rPr>
              <a:t> </a:t>
            </a:r>
            <a:r>
              <a:rPr lang="en-US" altLang="sl-SI" u="sng" dirty="0" err="1">
                <a:ea typeface="SimSun" panose="02010600030101010101" pitchFamily="2" charset="-122"/>
              </a:rPr>
              <a:t>toka</a:t>
            </a:r>
            <a:r>
              <a:rPr lang="en-US" altLang="sl-SI" u="sng" dirty="0">
                <a:ea typeface="SimSun" panose="02010600030101010101" pitchFamily="2" charset="-122"/>
              </a:rPr>
              <a:t> </a:t>
            </a:r>
            <a:r>
              <a:rPr lang="sl-SI" altLang="sl-SI" dirty="0">
                <a:ea typeface="SimSun" panose="02010600030101010101" pitchFamily="2" charset="-122"/>
              </a:rPr>
              <a:t>načelno vedno v smeri prometa. </a:t>
            </a:r>
            <a:endParaRPr lang="en-US" altLang="sl-SI" dirty="0">
              <a:ea typeface="SimSun" panose="02010600030101010101" pitchFamily="2" charset="-122"/>
            </a:endParaRPr>
          </a:p>
          <a:p>
            <a:pPr marL="0" indent="0" algn="just">
              <a:lnSpc>
                <a:spcPct val="105000"/>
              </a:lnSpc>
              <a:buNone/>
            </a:pPr>
            <a:endParaRPr lang="sl-SI" altLang="sl-SI" sz="1200" dirty="0">
              <a:ea typeface="SimSun" panose="02010600030101010101" pitchFamily="2" charset="-122"/>
            </a:endParaRPr>
          </a:p>
          <a:p>
            <a:pPr algn="just">
              <a:lnSpc>
                <a:spcPct val="105000"/>
              </a:lnSpc>
            </a:pPr>
            <a:r>
              <a:rPr lang="sl-SI" altLang="sl-SI" dirty="0">
                <a:ea typeface="SimSun" panose="02010600030101010101" pitchFamily="2" charset="-122"/>
              </a:rPr>
              <a:t>V primeru požara v predoru nastaja </a:t>
            </a:r>
            <a:r>
              <a:rPr lang="sl-SI" altLang="sl-SI" u="sng" dirty="0">
                <a:ea typeface="SimSun" panose="02010600030101010101" pitchFamily="2" charset="-122"/>
              </a:rPr>
              <a:t>povratno gibanje (backlayering)</a:t>
            </a:r>
            <a:r>
              <a:rPr lang="sl-SI" altLang="sl-SI" dirty="0">
                <a:ea typeface="SimSun" panose="02010600030101010101" pitchFamily="2" charset="-122"/>
              </a:rPr>
              <a:t>, ki je nezaželeno, odvisno pa je od razmer in dejavnikov v in izven predora. </a:t>
            </a:r>
            <a:endParaRPr lang="en-US" altLang="sl-SI" dirty="0">
              <a:ea typeface="SimSun" panose="02010600030101010101" pitchFamily="2" charset="-122"/>
            </a:endParaRPr>
          </a:p>
          <a:p>
            <a:pPr marL="0" indent="0" algn="just">
              <a:lnSpc>
                <a:spcPct val="105000"/>
              </a:lnSpc>
              <a:buNone/>
            </a:pPr>
            <a:endParaRPr lang="sl-SI" altLang="sl-SI" sz="1200" dirty="0">
              <a:ea typeface="SimSun" panose="02010600030101010101" pitchFamily="2" charset="-122"/>
            </a:endParaRPr>
          </a:p>
          <a:p>
            <a:pPr algn="just"/>
            <a:r>
              <a:rPr lang="sl-SI" altLang="sl-SI" dirty="0">
                <a:ea typeface="SimSun" panose="02010600030101010101" pitchFamily="2" charset="-122"/>
              </a:rPr>
              <a:t>Še vedno ostane vprašanje, kako obvladovati požare različnih moči, da se zagotovi varen umik ljudi iz predora?</a:t>
            </a:r>
            <a:endParaRPr lang="en-US" altLang="sl-SI" dirty="0">
              <a:ea typeface="SimSun" panose="02010600030101010101" pitchFamily="2" charset="-122"/>
            </a:endParaRPr>
          </a:p>
          <a:p>
            <a:pPr marL="0" indent="0" algn="just">
              <a:buNone/>
            </a:pPr>
            <a:r>
              <a:rPr lang="sl-SI" altLang="sl-SI" dirty="0">
                <a:ea typeface="SimSun" panose="02010600030101010101" pitchFamily="2" charset="-122"/>
              </a:rPr>
              <a:t> </a:t>
            </a:r>
          </a:p>
          <a:p>
            <a:pPr algn="just">
              <a:lnSpc>
                <a:spcPct val="105000"/>
              </a:lnSpc>
            </a:pPr>
            <a:r>
              <a:rPr lang="sl-SI" altLang="sl-SI" dirty="0">
                <a:ea typeface="SimSun" panose="02010600030101010101" pitchFamily="2" charset="-122"/>
              </a:rPr>
              <a:t>razdelitev zračnega toka po višini svetlega profila predora – </a:t>
            </a:r>
            <a:r>
              <a:rPr lang="sl-SI" altLang="sl-SI" dirty="0" err="1">
                <a:ea typeface="SimSun" panose="02010600030101010101" pitchFamily="2" charset="-122"/>
              </a:rPr>
              <a:t>plastenje</a:t>
            </a:r>
            <a:r>
              <a:rPr lang="sl-SI" altLang="sl-SI" dirty="0">
                <a:ea typeface="SimSun" panose="02010600030101010101" pitchFamily="2" charset="-122"/>
              </a:rPr>
              <a:t> ali </a:t>
            </a:r>
            <a:r>
              <a:rPr lang="sl-SI" altLang="sl-SI" u="sng" dirty="0">
                <a:ea typeface="SimSun" panose="02010600030101010101" pitchFamily="2" charset="-122"/>
              </a:rPr>
              <a:t>stratifikacija</a:t>
            </a:r>
            <a:r>
              <a:rPr lang="sl-SI" altLang="sl-SI" dirty="0">
                <a:ea typeface="SimSun" panose="02010600030101010101" pitchFamily="2" charset="-122"/>
              </a:rPr>
              <a:t>.</a:t>
            </a:r>
            <a:endParaRPr lang="en-US" altLang="sl-SI" dirty="0">
              <a:ea typeface="SimSun" panose="02010600030101010101" pitchFamily="2" charset="-122"/>
            </a:endParaRPr>
          </a:p>
          <a:p>
            <a:pPr marL="0" indent="0" algn="just">
              <a:lnSpc>
                <a:spcPct val="105000"/>
              </a:lnSpc>
              <a:buNone/>
            </a:pPr>
            <a:r>
              <a:rPr lang="sl-SI" altLang="sl-SI" baseline="30000" dirty="0">
                <a:ea typeface="SimSun" panose="02010600030101010101" pitchFamily="2" charset="-122"/>
              </a:rPr>
              <a:t> </a:t>
            </a:r>
          </a:p>
          <a:p>
            <a:pPr algn="just">
              <a:lnSpc>
                <a:spcPct val="105000"/>
              </a:lnSpc>
            </a:pPr>
            <a:r>
              <a:rPr lang="sl-SI" altLang="sl-SI" u="sng" dirty="0">
                <a:ea typeface="SimSun" panose="02010600030101010101" pitchFamily="2" charset="-122"/>
              </a:rPr>
              <a:t>Emisija in dim</a:t>
            </a:r>
            <a:r>
              <a:rPr lang="sl-SI" altLang="sl-SI" dirty="0">
                <a:ea typeface="SimSun" panose="02010600030101010101" pitchFamily="2" charset="-122"/>
              </a:rPr>
              <a:t>, </a:t>
            </a:r>
            <a:r>
              <a:rPr lang="sl-SI" altLang="sl-SI" u="sng" dirty="0">
                <a:ea typeface="SimSun" panose="02010600030101010101" pitchFamily="2" charset="-122"/>
              </a:rPr>
              <a:t>stratifikacije in visoke temperature</a:t>
            </a:r>
            <a:r>
              <a:rPr lang="sl-SI" altLang="sl-SI" dirty="0">
                <a:ea typeface="SimSun" panose="02010600030101010101" pitchFamily="2" charset="-122"/>
              </a:rPr>
              <a:t>, pri požaru ogrožajo ljudi in okolje (npr. površinska in talna voda). 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338AD395-3E0F-2DE2-1AC4-6897A01E4CE5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8943635" cy="3311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l-SI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dirty="0">
                <a:solidFill>
                  <a:schemeClr val="accent1"/>
                </a:solidFill>
              </a:rPr>
              <a:t>Požarna varnost v cestnih predorih v Republiki Sloveniji</a:t>
            </a:r>
            <a:endParaRPr lang="en-SI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803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2314DCD-EB1C-82FF-6B1F-B97280FC5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b="1" dirty="0"/>
              <a:t>POŽAR V PREDORU</a:t>
            </a:r>
          </a:p>
        </p:txBody>
      </p:sp>
      <p:pic>
        <p:nvPicPr>
          <p:cNvPr id="6" name="Označba mesta vsebine 5">
            <a:extLst>
              <a:ext uri="{FF2B5EF4-FFF2-40B4-BE49-F238E27FC236}">
                <a16:creationId xmlns:a16="http://schemas.microsoft.com/office/drawing/2014/main" id="{4485FC55-0C6D-53E2-9D10-0760085140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8542" y="1815999"/>
            <a:ext cx="7154916" cy="4758055"/>
          </a:xfrm>
          <a:prstGeom prst="rect">
            <a:avLst/>
          </a:prstGeom>
        </p:spPr>
      </p:pic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31656DA5-F76B-B1B7-A66F-3A535270E0A1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8943635" cy="3311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l-SI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dirty="0">
                <a:solidFill>
                  <a:schemeClr val="accent1"/>
                </a:solidFill>
              </a:rPr>
              <a:t>Požarna varnost v cestnih predorih v Republiki Sloveniji</a:t>
            </a:r>
            <a:endParaRPr lang="en-SI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695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>
            <a:extLst>
              <a:ext uri="{FF2B5EF4-FFF2-40B4-BE49-F238E27FC236}">
                <a16:creationId xmlns:a16="http://schemas.microsoft.com/office/drawing/2014/main" id="{51CDB1DA-8B4C-0276-4E1B-A0809709EB1A}"/>
              </a:ext>
            </a:extLst>
          </p:cNvPr>
          <p:cNvSpPr txBox="1"/>
          <p:nvPr/>
        </p:nvSpPr>
        <p:spPr>
          <a:xfrm>
            <a:off x="247135" y="638906"/>
            <a:ext cx="6471299" cy="60830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5000"/>
              </a:lnSpc>
              <a:defRPr/>
            </a:pPr>
            <a:r>
              <a:rPr lang="sl-SI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- Da se požar in dim ne bi razširila v nasprotni smeri vožnje, morajo ventilatorji doseči hitrost vsaj 1,5 m/s po prerezu predora zaradi stratifikacije dima.</a:t>
            </a:r>
          </a:p>
          <a:p>
            <a:pPr algn="just">
              <a:lnSpc>
                <a:spcPct val="105000"/>
              </a:lnSpc>
              <a:defRPr/>
            </a:pPr>
            <a:endParaRPr lang="sl-SI" sz="1000" dirty="0"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algn="just">
              <a:lnSpc>
                <a:spcPct val="105000"/>
              </a:lnSpc>
              <a:defRPr/>
            </a:pPr>
            <a:r>
              <a:rPr lang="sl-SI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- Trdimo, da so ventilatorji potrebni za vzdrževanje ustreznih voznih razmer in varnosti v predoru tudi v primeru izrednih dogodkov.</a:t>
            </a:r>
          </a:p>
          <a:p>
            <a:pPr marL="285750" indent="-285750" algn="just">
              <a:lnSpc>
                <a:spcPct val="105000"/>
              </a:lnSpc>
              <a:buFontTx/>
              <a:buChar char="-"/>
              <a:defRPr/>
            </a:pPr>
            <a:endParaRPr lang="sl-SI" sz="1000" dirty="0"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algn="just">
              <a:lnSpc>
                <a:spcPct val="105000"/>
              </a:lnSpc>
              <a:defRPr/>
            </a:pPr>
            <a:r>
              <a:rPr lang="sl-SI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- </a:t>
            </a:r>
            <a:r>
              <a:rPr lang="sl-SI" dirty="0">
                <a:latin typeface="Arial" panose="020B0604020202020204" pitchFamily="34" charset="0"/>
                <a:cs typeface="Arial" panose="020B0604020202020204" pitchFamily="34" charset="0"/>
              </a:rPr>
              <a:t>V času 8 minut se mora zagotoviti take razmere, da se vstopni hladni zrak ne meša z vročimi dimnimi plini požara. </a:t>
            </a:r>
            <a:r>
              <a:rPr lang="sl-SI" sz="1800" b="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Sočasno vzdržujejo razslojevanje plasti dima in svežega zraka. </a:t>
            </a:r>
          </a:p>
          <a:p>
            <a:pPr algn="just">
              <a:lnSpc>
                <a:spcPct val="105000"/>
              </a:lnSpc>
              <a:defRPr/>
            </a:pPr>
            <a:endParaRPr lang="sl-SI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5000"/>
              </a:lnSpc>
              <a:defRPr/>
            </a:pPr>
            <a:r>
              <a:rPr lang="sl-SI" dirty="0">
                <a:latin typeface="Arial" panose="020B0604020202020204" pitchFamily="34" charset="0"/>
                <a:cs typeface="Arial" panose="020B0604020202020204" pitchFamily="34" charset="0"/>
              </a:rPr>
              <a:t>- Del dimnih plinov (backlayering) se v času t = 180 s, premakne na pozitivno/primarno stran predorske cevi, tj. območje pred požarom</a:t>
            </a:r>
          </a:p>
          <a:p>
            <a:pPr algn="just">
              <a:lnSpc>
                <a:spcPct val="105000"/>
              </a:lnSpc>
              <a:defRPr/>
            </a:pPr>
            <a:endParaRPr lang="sl-SI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5000"/>
              </a:lnSpc>
              <a:defRPr/>
            </a:pPr>
            <a:r>
              <a:rPr lang="sl-SI" dirty="0">
                <a:latin typeface="Arial" panose="020B0604020202020204" pitchFamily="34" charset="0"/>
                <a:cs typeface="Arial" panose="020B0604020202020204" pitchFamily="34" charset="0"/>
              </a:rPr>
              <a:t>- V tem času lahko prečnike dosežejo vsi potniki (avtomobili, avtobusi, ipd.)</a:t>
            </a:r>
          </a:p>
          <a:p>
            <a:pPr marL="285750" indent="-285750" algn="just">
              <a:lnSpc>
                <a:spcPct val="105000"/>
              </a:lnSpc>
              <a:buFontTx/>
              <a:buChar char="-"/>
              <a:defRPr/>
            </a:pPr>
            <a:endParaRPr lang="sl-SI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5000"/>
              </a:lnSpc>
              <a:defRPr/>
            </a:pPr>
            <a:r>
              <a:rPr lang="sl-SI" dirty="0">
                <a:latin typeface="+mj-lt"/>
                <a:ea typeface="SimSun" panose="02010600030101010101" pitchFamily="2" charset="-122"/>
              </a:rPr>
              <a:t>- </a:t>
            </a:r>
            <a:r>
              <a:rPr lang="sl-SI" sz="180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Po umiku ljudi iz predora, poženemo ventilatorje, hitrost zraka se poveča na 3,60 m/s, kar zadošča za uspešno odstranjevanje dima in vročih plinov.</a:t>
            </a:r>
            <a:endParaRPr lang="sl-SI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značba mesta vsebine 5">
            <a:extLst>
              <a:ext uri="{FF2B5EF4-FFF2-40B4-BE49-F238E27FC236}">
                <a16:creationId xmlns:a16="http://schemas.microsoft.com/office/drawing/2014/main" id="{F5F14228-D5FD-9ABA-2B9F-0A4E8C719E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253750" y="484792"/>
            <a:ext cx="4691115" cy="2113225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492A4A34-8198-699E-CDCA-46658E99E4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2249" y="2804554"/>
            <a:ext cx="4712616" cy="1999661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66D037DA-37F5-088C-15D7-556F0E7B01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2249" y="5010752"/>
            <a:ext cx="4712616" cy="1847248"/>
          </a:xfrm>
          <a:prstGeom prst="rect">
            <a:avLst/>
          </a:prstGeom>
        </p:spPr>
      </p:pic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FD4304F1-7DFC-5EF8-5CDB-73F5D84C7272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8943635" cy="3311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l-SI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dirty="0">
                <a:solidFill>
                  <a:schemeClr val="accent1"/>
                </a:solidFill>
              </a:rPr>
              <a:t>Požarna varnost v cestnih predorih v Republiki Sloveniji</a:t>
            </a:r>
            <a:endParaRPr lang="en-SI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630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C1C40CDE-1090-DA78-2E7D-1FD122BBCC55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8943635" cy="3311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l-SI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dirty="0">
                <a:solidFill>
                  <a:schemeClr val="accent1"/>
                </a:solidFill>
              </a:rPr>
              <a:t>Požarna varnost v cestnih predorih v Republiki Sloveniji</a:t>
            </a:r>
            <a:endParaRPr lang="en-SI" dirty="0">
              <a:solidFill>
                <a:schemeClr val="accent1"/>
              </a:solidFill>
            </a:endParaRPr>
          </a:p>
        </p:txBody>
      </p:sp>
      <p:sp>
        <p:nvSpPr>
          <p:cNvPr id="5" name="Označba mesta vsebine 3">
            <a:extLst>
              <a:ext uri="{FF2B5EF4-FFF2-40B4-BE49-F238E27FC236}">
                <a16:creationId xmlns:a16="http://schemas.microsoft.com/office/drawing/2014/main" id="{1D961A70-9EB6-2898-85F0-A77CC945E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515" y="443430"/>
            <a:ext cx="11484310" cy="1327617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sl-SI" sz="1800" b="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- </a:t>
            </a:r>
            <a:r>
              <a:rPr lang="sl-SI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Prečniki - povezave med predorskima cevema, približno vsakih 350</a:t>
            </a:r>
            <a:r>
              <a:rPr lang="sl-SI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400 metrov po predoru</a:t>
            </a:r>
          </a:p>
          <a:p>
            <a:pPr marL="0" indent="0" algn="just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sl-SI" sz="1800" b="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- pri hitrosti, višji od 1.50 m/s, se dimna plast pomika v pozitivni smeri, v smeri prometnega toka. Povratnega gibanja dima praktično ni. </a:t>
            </a: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D2FD09EE-735A-8ED6-E6A8-5B356EED82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515" y="1771047"/>
            <a:ext cx="11565114" cy="5009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278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DFF78557-774D-BE38-B4C8-4345A0EE5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526"/>
            <a:ext cx="8943607" cy="353599"/>
          </a:xfrm>
          <a:prstGeom prst="rect">
            <a:avLst/>
          </a:prstGeom>
        </p:spPr>
      </p:pic>
      <p:sp>
        <p:nvSpPr>
          <p:cNvPr id="6" name="Označba mesta vsebine 3">
            <a:extLst>
              <a:ext uri="{FF2B5EF4-FFF2-40B4-BE49-F238E27FC236}">
                <a16:creationId xmlns:a16="http://schemas.microsoft.com/office/drawing/2014/main" id="{AC19806A-4EE2-3B42-6C9C-EBE00A34A1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30" y="365126"/>
            <a:ext cx="7458018" cy="6218554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altLang="sl-SI" sz="1900" b="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Uspešen nadzor pri širjenju dimnih plinov, je ena izmed glavnih nalog pri načrtovanju prezračevanja predorov.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sl-SI" altLang="sl-SI" sz="1900" b="0" dirty="0">
              <a:solidFill>
                <a:schemeClr val="tx1"/>
              </a:solidFill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altLang="sl-SI" sz="1900" b="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Poznavanje delovanja ventilatorjev v vseh vremenskih razmerah (brezvetrje, sunkovit veter, burja, požar, ipd.) je nujno potrebno.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sl-SI" altLang="sl-SI" sz="1900" b="0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altLang="sl-SI" sz="1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Hitrost gibanja zraka </a:t>
            </a:r>
            <a:r>
              <a:rPr lang="sl-SI" altLang="sl-SI" sz="19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predoru je odvisna od cele vrste faktorjev: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sl-SI" altLang="sl-SI" sz="11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sl-SI" altLang="sl-SI" sz="1900" b="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Maks. hitrost vetra, </a:t>
            </a:r>
            <a:r>
              <a:rPr lang="sl-SI" altLang="sl-SI" sz="19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kot, pod katerim piha veter v predor, povprečna hitrost vetra, temperatura zraka v predoru, gostota zraka (odvisna od temperature), vzgon v predoru (odvisen od temperature), trenje v predoru, (odvisno od temperature).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sl-SI" altLang="sl-SI" sz="11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altLang="sl-SI" sz="1900" b="1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Požar v predoru </a:t>
            </a:r>
            <a:r>
              <a:rPr lang="sl-SI" altLang="sl-SI" sz="1900" b="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ima, za razliko od ostalih požarov, nekaj posebnosti: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sl-SI" altLang="sl-SI" sz="1100" b="0" dirty="0">
              <a:solidFill>
                <a:schemeClr val="tx1"/>
              </a:solidFill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sl-SI" altLang="sl-SI" sz="1900" b="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- prostor je zgoraj omejen, dim in toplota se širita, razen na začetku, vodoravno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sl-SI" altLang="sl-SI" sz="1900" b="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- v prostoru so vedno ljudje, lahko tudi otroci in invalidi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sl-SI" altLang="sl-SI" sz="1900" b="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- v prostoru je močno zmanjšana vidljivost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sl-SI" altLang="sl-SI" sz="1900" b="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- v prostoru je običajno veliko potencialnih virov za širjenje požara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sl-SI" altLang="sl-SI" sz="1900" b="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- otežen je umik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sl-SI" altLang="sl-SI" sz="1900" b="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- možen je nastanek panike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sl-SI" altLang="sl-SI" sz="1900" b="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- potrebno je strokovno p</a:t>
            </a:r>
            <a:r>
              <a:rPr lang="en-US" altLang="sl-SI" sz="1900" b="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r</a:t>
            </a:r>
            <a:r>
              <a:rPr lang="sl-SI" altLang="sl-SI" sz="1900" b="0" dirty="0" err="1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emišljeno</a:t>
            </a:r>
            <a:r>
              <a:rPr lang="sl-SI" altLang="sl-SI" sz="1900" b="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prezračevanje.</a:t>
            </a:r>
            <a:endParaRPr lang="sl-SI" sz="19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A5EAA084-8A90-9365-3FCE-9EB873494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9948" y="188325"/>
            <a:ext cx="4642052" cy="2567858"/>
          </a:xfrm>
          <a:prstGeom prst="rect">
            <a:avLst/>
          </a:prstGeom>
        </p:spPr>
      </p:pic>
      <p:sp>
        <p:nvSpPr>
          <p:cNvPr id="8" name="PoljeZBesedilom 7">
            <a:extLst>
              <a:ext uri="{FF2B5EF4-FFF2-40B4-BE49-F238E27FC236}">
                <a16:creationId xmlns:a16="http://schemas.microsoft.com/office/drawing/2014/main" id="{8EC95C73-9A7E-C568-F811-8D651AA103E6}"/>
              </a:ext>
            </a:extLst>
          </p:cNvPr>
          <p:cNvSpPr txBox="1"/>
          <p:nvPr/>
        </p:nvSpPr>
        <p:spPr>
          <a:xfrm>
            <a:off x="7451094" y="2809871"/>
            <a:ext cx="483976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l-SI" sz="1000" dirty="0"/>
              <a:t>Slika: Požar e-avta v garažni hiši na Trdinovi v Ljubljani, oktober 2021, (Vir: splet)</a:t>
            </a:r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01E85900-2DC0-1C14-7170-796090CAAE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49948" y="3738519"/>
            <a:ext cx="4642053" cy="2924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9199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9BBB26F3-5740-9E68-9520-5CE989D14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0"/>
            <a:ext cx="8943607" cy="353599"/>
          </a:xfrm>
          <a:prstGeom prst="rect">
            <a:avLst/>
          </a:prstGeom>
        </p:spPr>
      </p:pic>
      <p:sp>
        <p:nvSpPr>
          <p:cNvPr id="6" name="Označba mesta vsebine 3">
            <a:extLst>
              <a:ext uri="{FF2B5EF4-FFF2-40B4-BE49-F238E27FC236}">
                <a16:creationId xmlns:a16="http://schemas.microsoft.com/office/drawing/2014/main" id="{73469387-5479-429D-A43C-628579D9E1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40632"/>
            <a:ext cx="12192000" cy="661736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sl-SI" sz="18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</a:t>
            </a:r>
            <a:r>
              <a:rPr lang="sl-SI" altLang="sl-SI" sz="1800" b="1" dirty="0" err="1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imulacije</a:t>
            </a:r>
            <a:r>
              <a:rPr lang="sl-SI" altLang="sl-SI" sz="18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in analize </a:t>
            </a:r>
            <a:r>
              <a:rPr lang="sl-SI" altLang="sl-SI" sz="1800" b="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v cestnem predoru so bile izvajane s programom IDA RTV (2017).</a:t>
            </a:r>
            <a:endParaRPr lang="en-US" altLang="sl-SI" sz="1800" b="0" dirty="0"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sz="18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U</a:t>
            </a:r>
            <a:r>
              <a:rPr lang="sl-SI" sz="18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porabili smo naslednja </a:t>
            </a:r>
            <a:r>
              <a:rPr lang="sl-SI" sz="18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računska orodja </a:t>
            </a:r>
            <a:r>
              <a:rPr lang="sl-SI" sz="18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za določitev parametrov </a:t>
            </a:r>
            <a:r>
              <a:rPr lang="en-US" sz="18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sl-SI" sz="18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prezračevanja cestnih predorov:</a:t>
            </a:r>
          </a:p>
          <a:p>
            <a:pPr marL="114300" indent="0"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sl-SI" sz="18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- enačbe, ki pokrivajo to področje</a:t>
            </a:r>
          </a:p>
          <a:p>
            <a:pPr marL="114300" indent="0"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sl-SI" sz="18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- Kennedyjevo enačbo</a:t>
            </a:r>
          </a:p>
          <a:p>
            <a:pPr marL="114300" indent="0"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sl-SI" sz="18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- izračune in rezultate izračunov</a:t>
            </a: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sl-SI" sz="18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 - določili kritično mejno hitrost zraka na več načinov</a:t>
            </a: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sl-SI" sz="18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 - ugotavljali in primerjali odvisnosti med posamezni vhodnimi in izračunanimi parametri.</a:t>
            </a: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sl-SI" sz="18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Cilj obsežnih izvedenih simulacij in izračunov </a:t>
            </a:r>
            <a:r>
              <a:rPr lang="sl-SI" sz="18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je bila med drugim preveritev izračunanih parametrov pri različnih pogojih z uporabo Kennedyjeve enačbe:</a:t>
            </a: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sl-SI" sz="18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 - temperatura zraka v predorski cevi</a:t>
            </a: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sl-SI" sz="18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 - koncentracija dima (vidljivost)</a:t>
            </a: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sl-SI" sz="18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 - koncentracija strupenih plinov (CO, NO</a:t>
            </a:r>
            <a:r>
              <a:rPr lang="sl-SI" sz="1800" baseline="-250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X</a:t>
            </a:r>
            <a:r>
              <a:rPr lang="sl-SI" sz="18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) v predorski cevi, </a:t>
            </a: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sl-SI" sz="18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 - hitrost zraka in s tem možnost nezaželenega pojava povratnega toka</a:t>
            </a: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sl-SI" sz="18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 - spremembe zračnega tlaka zraka v predorski cevi. </a:t>
            </a:r>
          </a:p>
        </p:txBody>
      </p:sp>
    </p:spTree>
    <p:extLst>
      <p:ext uri="{BB962C8B-B14F-4D97-AF65-F5344CB8AC3E}">
        <p14:creationId xmlns:p14="http://schemas.microsoft.com/office/powerpoint/2010/main" val="32302495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39C5C2A1-0A0C-8B61-B5E3-CD29C7A97D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668783"/>
              </p:ext>
            </p:extLst>
          </p:nvPr>
        </p:nvGraphicFramePr>
        <p:xfrm>
          <a:off x="293609" y="429049"/>
          <a:ext cx="11766845" cy="4633840"/>
        </p:xfrm>
        <a:graphic>
          <a:graphicData uri="http://schemas.openxmlformats.org/drawingml/2006/table">
            <a:tbl>
              <a:tblPr firstRow="1" firstCol="1" bandRow="1"/>
              <a:tblGrid>
                <a:gridCol w="1346242">
                  <a:extLst>
                    <a:ext uri="{9D8B030D-6E8A-4147-A177-3AD203B41FA5}">
                      <a16:colId xmlns:a16="http://schemas.microsoft.com/office/drawing/2014/main" val="2440640163"/>
                    </a:ext>
                  </a:extLst>
                </a:gridCol>
                <a:gridCol w="654851">
                  <a:extLst>
                    <a:ext uri="{9D8B030D-6E8A-4147-A177-3AD203B41FA5}">
                      <a16:colId xmlns:a16="http://schemas.microsoft.com/office/drawing/2014/main" val="544338912"/>
                    </a:ext>
                  </a:extLst>
                </a:gridCol>
                <a:gridCol w="627414">
                  <a:extLst>
                    <a:ext uri="{9D8B030D-6E8A-4147-A177-3AD203B41FA5}">
                      <a16:colId xmlns:a16="http://schemas.microsoft.com/office/drawing/2014/main" val="175666635"/>
                    </a:ext>
                  </a:extLst>
                </a:gridCol>
                <a:gridCol w="706861">
                  <a:extLst>
                    <a:ext uri="{9D8B030D-6E8A-4147-A177-3AD203B41FA5}">
                      <a16:colId xmlns:a16="http://schemas.microsoft.com/office/drawing/2014/main" val="2880120774"/>
                    </a:ext>
                  </a:extLst>
                </a:gridCol>
                <a:gridCol w="696940">
                  <a:extLst>
                    <a:ext uri="{9D8B030D-6E8A-4147-A177-3AD203B41FA5}">
                      <a16:colId xmlns:a16="http://schemas.microsoft.com/office/drawing/2014/main" val="965524547"/>
                    </a:ext>
                  </a:extLst>
                </a:gridCol>
                <a:gridCol w="885437">
                  <a:extLst>
                    <a:ext uri="{9D8B030D-6E8A-4147-A177-3AD203B41FA5}">
                      <a16:colId xmlns:a16="http://schemas.microsoft.com/office/drawing/2014/main" val="3996110497"/>
                    </a:ext>
                  </a:extLst>
                </a:gridCol>
                <a:gridCol w="877994">
                  <a:extLst>
                    <a:ext uri="{9D8B030D-6E8A-4147-A177-3AD203B41FA5}">
                      <a16:colId xmlns:a16="http://schemas.microsoft.com/office/drawing/2014/main" val="2721109251"/>
                    </a:ext>
                  </a:extLst>
                </a:gridCol>
                <a:gridCol w="636176">
                  <a:extLst>
                    <a:ext uri="{9D8B030D-6E8A-4147-A177-3AD203B41FA5}">
                      <a16:colId xmlns:a16="http://schemas.microsoft.com/office/drawing/2014/main" val="3670989139"/>
                    </a:ext>
                  </a:extLst>
                </a:gridCol>
                <a:gridCol w="704381">
                  <a:extLst>
                    <a:ext uri="{9D8B030D-6E8A-4147-A177-3AD203B41FA5}">
                      <a16:colId xmlns:a16="http://schemas.microsoft.com/office/drawing/2014/main" val="472751336"/>
                    </a:ext>
                  </a:extLst>
                </a:gridCol>
                <a:gridCol w="947440">
                  <a:extLst>
                    <a:ext uri="{9D8B030D-6E8A-4147-A177-3AD203B41FA5}">
                      <a16:colId xmlns:a16="http://schemas.microsoft.com/office/drawing/2014/main" val="3591698172"/>
                    </a:ext>
                  </a:extLst>
                </a:gridCol>
                <a:gridCol w="730420">
                  <a:extLst>
                    <a:ext uri="{9D8B030D-6E8A-4147-A177-3AD203B41FA5}">
                      <a16:colId xmlns:a16="http://schemas.microsoft.com/office/drawing/2014/main" val="2843844929"/>
                    </a:ext>
                  </a:extLst>
                </a:gridCol>
                <a:gridCol w="793670">
                  <a:extLst>
                    <a:ext uri="{9D8B030D-6E8A-4147-A177-3AD203B41FA5}">
                      <a16:colId xmlns:a16="http://schemas.microsoft.com/office/drawing/2014/main" val="1455171563"/>
                    </a:ext>
                  </a:extLst>
                </a:gridCol>
                <a:gridCol w="680817">
                  <a:extLst>
                    <a:ext uri="{9D8B030D-6E8A-4147-A177-3AD203B41FA5}">
                      <a16:colId xmlns:a16="http://schemas.microsoft.com/office/drawing/2014/main" val="2140812993"/>
                    </a:ext>
                  </a:extLst>
                </a:gridCol>
                <a:gridCol w="608889">
                  <a:extLst>
                    <a:ext uri="{9D8B030D-6E8A-4147-A177-3AD203B41FA5}">
                      <a16:colId xmlns:a16="http://schemas.microsoft.com/office/drawing/2014/main" val="1805336473"/>
                    </a:ext>
                  </a:extLst>
                </a:gridCol>
                <a:gridCol w="869313">
                  <a:extLst>
                    <a:ext uri="{9D8B030D-6E8A-4147-A177-3AD203B41FA5}">
                      <a16:colId xmlns:a16="http://schemas.microsoft.com/office/drawing/2014/main" val="2507587641"/>
                    </a:ext>
                  </a:extLst>
                </a:gridCol>
              </a:tblGrid>
              <a:tr h="320284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25000"/>
                        </a:lnSpc>
                      </a:pPr>
                      <a:r>
                        <a:rPr lang="sl-SI" sz="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V burja</a:t>
                      </a:r>
                      <a:endParaRPr lang="sl-SI" sz="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Pa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100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200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250</a:t>
                      </a:r>
                      <a:endParaRPr lang="sl-SI" sz="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300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320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400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400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410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500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500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500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500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1930757"/>
                  </a:ext>
                </a:extLst>
              </a:tr>
              <a:tr h="320284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Vhod: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25000"/>
                        </a:lnSpc>
                      </a:pPr>
                      <a:r>
                        <a:rPr lang="sl-SI" sz="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sl-SI" sz="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sl-SI" sz="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7370906"/>
                  </a:ext>
                </a:extLst>
              </a:tr>
              <a:tr h="320284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25000"/>
                        </a:lnSpc>
                      </a:pPr>
                      <a:r>
                        <a:rPr lang="sl-SI" sz="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Motnost toka dima</a:t>
                      </a:r>
                      <a:endParaRPr lang="sl-SI" sz="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sl-SI" sz="80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2</a:t>
                      </a: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/s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0.003587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40.04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5523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7780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7898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7916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7690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5579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5605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5878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7024351"/>
                  </a:ext>
                </a:extLst>
              </a:tr>
              <a:tr h="320284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CO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25000"/>
                        </a:lnSpc>
                      </a:pPr>
                      <a:r>
                        <a:rPr lang="sl-SI" sz="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mg/s</a:t>
                      </a:r>
                      <a:endParaRPr lang="sl-SI" sz="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sl-SI" sz="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48.08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489.9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512.1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1365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1391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1785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544.7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527.2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529.5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1352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8461830"/>
                  </a:ext>
                </a:extLst>
              </a:tr>
              <a:tr h="467208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25000"/>
                        </a:lnSpc>
                      </a:pPr>
                      <a:r>
                        <a:rPr lang="sl-SI" sz="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sl-SI" sz="800" baseline="-250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sl-SI" sz="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μg/s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sl-SI" sz="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sl-SI" sz="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1470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14839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38062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40723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41487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417557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40489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39183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39359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522192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0738904"/>
                  </a:ext>
                </a:extLst>
              </a:tr>
              <a:tr h="615534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25000"/>
                        </a:lnSpc>
                      </a:pPr>
                      <a:r>
                        <a:rPr lang="sl-SI" sz="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Sektor:</a:t>
                      </a:r>
                      <a:endParaRPr lang="sl-SI" sz="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sl-SI" sz="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sl-SI" sz="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Nevarno!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glej ogenj!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Nevarno!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glej ogenj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4498435"/>
                  </a:ext>
                </a:extLst>
              </a:tr>
              <a:tr h="320284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Motnost toka dima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sl-SI" sz="80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2</a:t>
                      </a: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/s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19.67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30.71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32.61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763</a:t>
                      </a:r>
                      <a:endParaRPr lang="sl-SI" sz="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598.6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69.21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62.26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47.7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25.34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22.00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17.31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20.71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14.2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9345668"/>
                  </a:ext>
                </a:extLst>
              </a:tr>
              <a:tr h="320284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CO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mg/s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1.053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1.643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2.958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70.17</a:t>
                      </a:r>
                      <a:endParaRPr lang="sl-SI" sz="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67.8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6.322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10.77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8.284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5.657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1.536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1.612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1928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3.222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1559601"/>
                  </a:ext>
                </a:extLst>
              </a:tr>
              <a:tr h="320284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sl-SI" sz="800" baseline="-250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μg/s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78.26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122.1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219.9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2085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2038</a:t>
                      </a:r>
                      <a:endParaRPr lang="sl-SI" sz="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469.9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321.4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247.1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1335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114.2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119.8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143.3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1260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9985672"/>
                  </a:ext>
                </a:extLst>
              </a:tr>
              <a:tr h="320284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izhod: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sl-SI" sz="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sl-SI" sz="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4148376"/>
                  </a:ext>
                </a:extLst>
              </a:tr>
              <a:tr h="320284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Motnost toka dima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sl-SI" sz="80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2</a:t>
                      </a: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/s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5280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5232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5473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sl-SI" sz="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5918612"/>
                  </a:ext>
                </a:extLst>
              </a:tr>
              <a:tr h="348258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CO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mg/s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282.7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279.9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496.5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sl-SI" sz="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-352.2</a:t>
                      </a:r>
                      <a:endParaRPr lang="sl-SI" sz="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sl-SI" sz="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-438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1349859"/>
                  </a:ext>
                </a:extLst>
              </a:tr>
              <a:tr h="320284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sl-SI" sz="800" baseline="-250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μg/s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21010</a:t>
                      </a:r>
                      <a:endParaRPr lang="sl-SI" sz="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20803</a:t>
                      </a:r>
                      <a:endParaRPr lang="sl-SI" sz="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36902</a:t>
                      </a:r>
                      <a:endParaRPr lang="sl-SI" sz="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sl-SI" sz="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sl-SI" sz="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-313715</a:t>
                      </a:r>
                      <a:endParaRPr lang="sl-SI" sz="8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sl-SI" sz="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sl-SI" sz="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sl-SI" sz="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sl-SI" sz="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-419157</a:t>
                      </a:r>
                      <a:endParaRPr lang="sl-SI" sz="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8203159"/>
                  </a:ext>
                </a:extLst>
              </a:tr>
            </a:tbl>
          </a:graphicData>
        </a:graphic>
      </p:graphicFrame>
      <p:sp>
        <p:nvSpPr>
          <p:cNvPr id="5" name="PoljeZBesedilom 4">
            <a:extLst>
              <a:ext uri="{FF2B5EF4-FFF2-40B4-BE49-F238E27FC236}">
                <a16:creationId xmlns:a16="http://schemas.microsoft.com/office/drawing/2014/main" id="{8A42A273-66EA-4C3B-823B-0D9FC4140529}"/>
              </a:ext>
            </a:extLst>
          </p:cNvPr>
          <p:cNvSpPr txBox="1"/>
          <p:nvPr/>
        </p:nvSpPr>
        <p:spPr>
          <a:xfrm>
            <a:off x="0" y="5204727"/>
            <a:ext cx="12192000" cy="1653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sl-SI" altLang="sl-SI" sz="18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Največjo pozornost smo namenili dogajanju v predoru Kastelec, ko z vzhodne strani vanj piha burja. </a:t>
            </a:r>
            <a:r>
              <a:rPr lang="sl-SI" dirty="0">
                <a:latin typeface="Arial" panose="020B0604020202020204" pitchFamily="34" charset="0"/>
                <a:cs typeface="Arial" panose="020B0604020202020204" pitchFamily="34" charset="0"/>
              </a:rPr>
              <a:t>V preglednici so prikazani parametri CO, NO</a:t>
            </a:r>
            <a:r>
              <a:rPr lang="sl-SI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sl-SI" dirty="0">
                <a:latin typeface="Arial" panose="020B0604020202020204" pitchFamily="34" charset="0"/>
                <a:cs typeface="Arial" panose="020B0604020202020204" pitchFamily="34" charset="0"/>
              </a:rPr>
              <a:t> in motnosti toka dima pri različnih vetrovnih protitlakih burje, ki delujejo na vhodu predora, sektorju predora (pomeni celotno cev) in izhodu iz predora. Program sproži opozorilo o nevarnosti v primeru protitlakov burje pri 250 in 300 Pa, simulirana je moč požara 40 MW in njegova dolžina 10 m. V tem primeru je doseganje dovoljenih kritičnih vrednosti omenjenih parametrov nemogoče. 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D92F8324-4593-B053-1069-BCF7A116A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0"/>
            <a:ext cx="8943607" cy="35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4275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>
            <a:extLst>
              <a:ext uri="{FF2B5EF4-FFF2-40B4-BE49-F238E27FC236}">
                <a16:creationId xmlns:a16="http://schemas.microsoft.com/office/drawing/2014/main" id="{091C6220-1B4A-9A88-242B-505B04349C78}"/>
              </a:ext>
            </a:extLst>
          </p:cNvPr>
          <p:cNvSpPr txBox="1"/>
          <p:nvPr/>
        </p:nvSpPr>
        <p:spPr>
          <a:xfrm>
            <a:off x="142087" y="353599"/>
            <a:ext cx="1190782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Font typeface="Wingdings" panose="05000000000000000000" pitchFamily="2" charset="2"/>
              <a:buNone/>
            </a:pPr>
            <a:r>
              <a:rPr lang="sl-SI" altLang="sl-SI" sz="24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Grafični prikaz razmer v predorski cevi, ko ni požara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sl-SI" altLang="sl-SI" sz="800" b="1" dirty="0"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sl-SI" altLang="sl-SI" sz="18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Kastelec  - vzhodna cev, brez požara, vzdolžno prezračevanje, </a:t>
            </a:r>
            <a:r>
              <a:rPr lang="sl-SI" altLang="sl-SI" sz="1800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ventilatorji vključeni</a:t>
            </a:r>
            <a:r>
              <a:rPr lang="sl-SI" altLang="sl-SI" sz="18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 grafični prikaz razmer pri </a:t>
            </a:r>
            <a:r>
              <a:rPr lang="sl-SI" altLang="sl-SI" sz="1800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200Pa</a:t>
            </a:r>
            <a:endParaRPr lang="sl-SI" altLang="sl-SI" sz="1800" dirty="0"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4C6E25B6-A221-277A-4A9E-F774D35581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16371" y="1285096"/>
            <a:ext cx="8620059" cy="5572904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61290549-E574-D559-A909-7A8CCC5D51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0"/>
            <a:ext cx="8943607" cy="35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7585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>
            <a:extLst>
              <a:ext uri="{FF2B5EF4-FFF2-40B4-BE49-F238E27FC236}">
                <a16:creationId xmlns:a16="http://schemas.microsoft.com/office/drawing/2014/main" id="{2D46B579-967F-9F98-E5CC-B7B5B106B006}"/>
              </a:ext>
            </a:extLst>
          </p:cNvPr>
          <p:cNvSpPr txBox="1"/>
          <p:nvPr/>
        </p:nvSpPr>
        <p:spPr>
          <a:xfrm>
            <a:off x="694652" y="386019"/>
            <a:ext cx="10802696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Font typeface="Wingdings" panose="05000000000000000000" pitchFamily="2" charset="2"/>
              <a:buNone/>
            </a:pPr>
            <a:r>
              <a:rPr lang="sl-SI" altLang="sl-SI" sz="24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Grafični prikaz razmer v predorski cevi, v primeru požara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sl-SI" altLang="sl-SI" sz="1000" b="1" dirty="0"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sl-SI" altLang="sl-SI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Kastelec - vzhodna cev, vzdolžno prezračevanje, </a:t>
            </a:r>
            <a:r>
              <a:rPr lang="sl-SI" altLang="sl-SI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požar 40 MW</a:t>
            </a:r>
            <a:r>
              <a:rPr lang="sl-SI" altLang="sl-SI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 14 ventilatorjev, prikaz razmer pri </a:t>
            </a:r>
            <a:r>
              <a:rPr lang="sl-SI" altLang="sl-SI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250 Pa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FC16A85A-927B-9F8F-B2DA-A3C6A9DE0A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6262" y="1363215"/>
            <a:ext cx="7960896" cy="5494785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92C0E630-88B0-3EDB-09C1-1C9E207BC7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0"/>
            <a:ext cx="8943607" cy="35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4224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EC3E8B97-EF91-4092-E958-1B54ADB4DD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0"/>
            <a:ext cx="8943607" cy="353599"/>
          </a:xfrm>
          <a:prstGeom prst="rect">
            <a:avLst/>
          </a:prstGeom>
        </p:spPr>
      </p:pic>
      <p:sp>
        <p:nvSpPr>
          <p:cNvPr id="5" name="PoljeZBesedilom 4">
            <a:extLst>
              <a:ext uri="{FF2B5EF4-FFF2-40B4-BE49-F238E27FC236}">
                <a16:creationId xmlns:a16="http://schemas.microsoft.com/office/drawing/2014/main" id="{88464446-A62F-E34D-1A11-170ABCA90725}"/>
              </a:ext>
            </a:extLst>
          </p:cNvPr>
          <p:cNvSpPr txBox="1"/>
          <p:nvPr/>
        </p:nvSpPr>
        <p:spPr>
          <a:xfrm>
            <a:off x="0" y="320457"/>
            <a:ext cx="1102222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Times New Roman" panose="02020603050405020304" pitchFamily="18" charset="0"/>
              <a:buChar char="-"/>
              <a:defRPr/>
            </a:pPr>
            <a:r>
              <a:rPr lang="sl-SI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vključenih je 14 ventilatorjev, s tem višja poraba energije</a:t>
            </a:r>
          </a:p>
          <a:p>
            <a:pPr algn="just">
              <a:buFont typeface="Times New Roman" panose="02020603050405020304" pitchFamily="18" charset="0"/>
              <a:buChar char="-"/>
              <a:defRPr/>
            </a:pPr>
            <a:r>
              <a:rPr lang="sl-SI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dolžina požara je 10 m</a:t>
            </a:r>
          </a:p>
          <a:p>
            <a:pPr algn="just">
              <a:buFont typeface="Times New Roman" panose="02020603050405020304" pitchFamily="18" charset="0"/>
              <a:buChar char="-"/>
              <a:defRPr/>
            </a:pPr>
            <a:r>
              <a:rPr lang="sl-SI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temperatura sten ni bistveno višja, </a:t>
            </a:r>
          </a:p>
          <a:p>
            <a:pPr algn="just">
              <a:buFont typeface="Times New Roman" panose="02020603050405020304" pitchFamily="18" charset="0"/>
              <a:buChar char="-"/>
              <a:defRPr/>
            </a:pPr>
            <a:r>
              <a:rPr lang="sl-SI" b="1" i="1" u="sng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kritična hitrost zraka je prenizka:  1,278 m/s</a:t>
            </a:r>
            <a:endParaRPr lang="sl-SI" dirty="0"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algn="just">
              <a:buFont typeface="Times New Roman" panose="02020603050405020304" pitchFamily="18" charset="0"/>
              <a:buChar char="-"/>
              <a:defRPr/>
            </a:pPr>
            <a:r>
              <a:rPr lang="sl-SI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požar ima moč 40 MW, vključeni so vsi ventilatorji, moč burje je 250 Pa</a:t>
            </a:r>
          </a:p>
          <a:p>
            <a:pPr algn="just">
              <a:defRPr/>
            </a:pPr>
            <a:endParaRPr lang="sl-SI" dirty="0"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sl-SI" dirty="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Iz </a:t>
            </a:r>
            <a:r>
              <a:rPr lang="sl-SI" i="1" u="sng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Grafa </a:t>
            </a:r>
            <a:r>
              <a:rPr lang="sl-SI" dirty="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vidimo, da v okviru predpisanih 180 sekund, </a:t>
            </a:r>
            <a:r>
              <a:rPr lang="sl-SI" b="1" i="1" u="sng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NE dosežemo hitrosti zraka, višjo od predpisane kritične hitrosti 1.50 m/s,</a:t>
            </a:r>
            <a:r>
              <a:rPr lang="sl-SI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</a:p>
          <a:p>
            <a:pPr algn="just">
              <a:defRPr/>
            </a:pPr>
            <a:r>
              <a:rPr lang="sl-SI" dirty="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realno obstaja možnost povratnega gibanja dima. </a:t>
            </a:r>
          </a:p>
          <a:p>
            <a:pPr algn="just">
              <a:defRPr/>
            </a:pPr>
            <a:endParaRPr lang="sl-SI" dirty="0">
              <a:solidFill>
                <a:srgbClr val="000000"/>
              </a:solidFill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sl-SI" dirty="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P</a:t>
            </a:r>
            <a:r>
              <a:rPr lang="sl-SI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rikaz časovnega poteka hitrosti zraka </a:t>
            </a:r>
          </a:p>
          <a:p>
            <a:pPr algn="just">
              <a:defRPr/>
            </a:pPr>
            <a:r>
              <a:rPr lang="sl-SI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v predorski cevi</a:t>
            </a:r>
            <a:endParaRPr lang="sl-SI" b="1" i="1" u="sng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18D1035B-C19F-C984-D32A-5AB4D5A8D1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3792" y="2475788"/>
            <a:ext cx="6848007" cy="416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287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4B8ADCDF-43C7-1CBA-EF49-FFB704B1EE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0"/>
            <a:ext cx="8943607" cy="353599"/>
          </a:xfrm>
          <a:prstGeom prst="rect">
            <a:avLst/>
          </a:prstGeom>
        </p:spPr>
      </p:pic>
      <p:sp>
        <p:nvSpPr>
          <p:cNvPr id="5" name="PoljeZBesedilom 4">
            <a:extLst>
              <a:ext uri="{FF2B5EF4-FFF2-40B4-BE49-F238E27FC236}">
                <a16:creationId xmlns:a16="http://schemas.microsoft.com/office/drawing/2014/main" id="{1F815556-F547-7914-4DD5-2FDDD9619E2F}"/>
              </a:ext>
            </a:extLst>
          </p:cNvPr>
          <p:cNvSpPr txBox="1"/>
          <p:nvPr/>
        </p:nvSpPr>
        <p:spPr>
          <a:xfrm>
            <a:off x="147370" y="276982"/>
            <a:ext cx="1061445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Tx/>
              <a:buChar char="-"/>
              <a:defRPr/>
            </a:pPr>
            <a:r>
              <a:rPr lang="sl-SI" dirty="0">
                <a:latin typeface="Arial" panose="020B0604020202020204" pitchFamily="34" charset="0"/>
                <a:cs typeface="Arial" panose="020B0604020202020204" pitchFamily="34" charset="0"/>
              </a:rPr>
              <a:t>Graf prikazuje časovni potek hitrost zraka v predorski cevi pri vključenih 14 ventilatorjih.</a:t>
            </a:r>
          </a:p>
          <a:p>
            <a:pPr algn="just">
              <a:defRPr/>
            </a:pPr>
            <a:endParaRPr lang="sl-SI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Tx/>
              <a:buChar char="-"/>
              <a:defRPr/>
            </a:pPr>
            <a:r>
              <a:rPr lang="sl-SI" dirty="0">
                <a:latin typeface="Arial" panose="020B0604020202020204" pitchFamily="34" charset="0"/>
                <a:cs typeface="Arial" panose="020B0604020202020204" pitchFamily="34" charset="0"/>
              </a:rPr>
              <a:t>vidimo, da v okviru predpisanih 180 sekund, NE dosežemo višje hitrosti zraka, od predpisane kritične hitrosti 1.50 m/s. </a:t>
            </a:r>
          </a:p>
          <a:p>
            <a:pPr marL="342900" indent="-342900" algn="just">
              <a:buFontTx/>
              <a:buChar char="-"/>
              <a:defRPr/>
            </a:pPr>
            <a:endParaRPr lang="sl-SI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sl-SI" dirty="0">
                <a:latin typeface="Arial" panose="020B0604020202020204" pitchFamily="34" charset="0"/>
                <a:cs typeface="Arial" panose="020B0604020202020204" pitchFamily="34" charset="0"/>
              </a:rPr>
              <a:t>-    Nastanek povratnega gibanja dima je možen.</a:t>
            </a: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4757E774-4157-BA87-2889-563B2B921C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488" y="2308289"/>
            <a:ext cx="7171550" cy="4165630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79A73EDA-44B1-1CC7-9E37-AC4312EAB1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0598" y="6473919"/>
            <a:ext cx="4590686" cy="3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2643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68298AB-9120-B3F1-9ABA-35A35B860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b="1" dirty="0"/>
              <a:t>ZAKLJUČKI</a:t>
            </a:r>
          </a:p>
        </p:txBody>
      </p:sp>
      <p:pic>
        <p:nvPicPr>
          <p:cNvPr id="7" name="Označba mesta vsebine 6">
            <a:extLst>
              <a:ext uri="{FF2B5EF4-FFF2-40B4-BE49-F238E27FC236}">
                <a16:creationId xmlns:a16="http://schemas.microsoft.com/office/drawing/2014/main" id="{E503DBF3-1C9A-BD28-637F-CC7F621656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53819" y="1873751"/>
            <a:ext cx="7240951" cy="4351338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DCBBB779-3D62-A449-01E7-AEAE1E8F08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0"/>
            <a:ext cx="8943607" cy="35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0331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0C285AA8-760E-1290-FA39-344DE732D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0"/>
            <a:ext cx="8943607" cy="353599"/>
          </a:xfrm>
          <a:prstGeom prst="rect">
            <a:avLst/>
          </a:prstGeom>
        </p:spPr>
      </p:pic>
      <p:sp>
        <p:nvSpPr>
          <p:cNvPr id="5" name="PoljeZBesedilom 4">
            <a:extLst>
              <a:ext uri="{FF2B5EF4-FFF2-40B4-BE49-F238E27FC236}">
                <a16:creationId xmlns:a16="http://schemas.microsoft.com/office/drawing/2014/main" id="{58252A15-EC1D-0E80-1719-D78811746DB6}"/>
              </a:ext>
            </a:extLst>
          </p:cNvPr>
          <p:cNvSpPr txBox="1"/>
          <p:nvPr/>
        </p:nvSpPr>
        <p:spPr>
          <a:xfrm>
            <a:off x="216612" y="582199"/>
            <a:ext cx="11758775" cy="58907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5000"/>
              </a:lnSpc>
              <a:buFontTx/>
              <a:buChar char="-"/>
              <a:defRPr/>
            </a:pPr>
            <a:r>
              <a:rPr lang="sl-SI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 določanju kritične hitrosti zraka </a:t>
            </a:r>
            <a:r>
              <a:rPr lang="sl-SI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</a:t>
            </a:r>
            <a:r>
              <a:rPr lang="sl-SI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krit</a:t>
            </a:r>
            <a:r>
              <a:rPr lang="sl-SI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 predorski cevi je bilo ugotovljeno, da temperatura zraka </a:t>
            </a:r>
            <a:r>
              <a:rPr lang="sl-SI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sl-SI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zr</a:t>
            </a:r>
            <a:r>
              <a:rPr lang="sl-SI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pada z naraščanjem vetrovno povzročenega tlaka p, posledično pa narašča tudi količina pretoka Q.</a:t>
            </a:r>
          </a:p>
          <a:p>
            <a:pPr algn="just">
              <a:lnSpc>
                <a:spcPct val="105000"/>
              </a:lnSpc>
              <a:defRPr/>
            </a:pPr>
            <a:r>
              <a:rPr lang="sl-SI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 algn="just">
              <a:lnSpc>
                <a:spcPct val="105000"/>
              </a:lnSpc>
              <a:buFontTx/>
              <a:buChar char="-"/>
              <a:defRPr/>
            </a:pPr>
            <a:r>
              <a:rPr lang="sl-SI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 glede na to, kako močna je požarna obremenitev, je kritična hitrost zraka običajno konstantna ali vedno presega kritično mejo hitrosti 1,5 m/s, z izjemo pri 250 Pa</a:t>
            </a: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05000"/>
              </a:lnSpc>
              <a:defRPr/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 algn="just">
              <a:lnSpc>
                <a:spcPct val="105000"/>
              </a:lnSpc>
              <a:buFontTx/>
              <a:buChar char="-"/>
              <a:defRPr/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 porazdelitvi tlaka 250 Pa se temperatura T in količina dima močno povečata. V primarnem delu tunelske cevi pretok zraka Q spremeni smer (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), količina pri manjših požarnih obremenitvah (do 50 MW) pa ostane skoraj konstantna.</a:t>
            </a:r>
          </a:p>
          <a:p>
            <a:pPr algn="just">
              <a:lnSpc>
                <a:spcPct val="105000"/>
              </a:lnSpc>
              <a:defRPr/>
            </a:pPr>
            <a:r>
              <a:rPr lang="sl-SI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sl-SI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05000"/>
              </a:lnSpc>
              <a:buFontTx/>
              <a:buChar char="-"/>
              <a:defRPr/>
            </a:pPr>
            <a:r>
              <a:rPr lang="sl-SI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Od vrednosti 300 Pa naprej se stopnja pretoka zraka Q poveča za izračunane požarne obremenitve.</a:t>
            </a:r>
          </a:p>
          <a:p>
            <a:pPr algn="just">
              <a:lnSpc>
                <a:spcPct val="105000"/>
              </a:lnSpc>
              <a:defRPr/>
            </a:pPr>
            <a:r>
              <a:rPr lang="sl-SI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 algn="just">
              <a:lnSpc>
                <a:spcPct val="105000"/>
              </a:lnSpc>
              <a:buFontTx/>
              <a:buChar char="-"/>
              <a:defRPr/>
            </a:pPr>
            <a:r>
              <a:rPr lang="sl-SI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 požarna obremenitev preseže 100 MW, se hitrost zraka povečuje počasneje. Pri porazdelitvah tlaka p, večjih od 300 Pa, opazimo znižanje temperature T in količine dima ter povečanje pretoka zraka Q. Dim se začne širiti v primarni del tunelske cevi, ko se smer toka Q obrne.</a:t>
            </a:r>
          </a:p>
          <a:p>
            <a:pPr algn="just">
              <a:lnSpc>
                <a:spcPct val="105000"/>
              </a:lnSpc>
              <a:defRPr/>
            </a:pPr>
            <a:r>
              <a:rPr lang="sl-SI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 algn="just">
              <a:lnSpc>
                <a:spcPct val="105000"/>
              </a:lnSpc>
              <a:buFontTx/>
              <a:buChar char="-"/>
              <a:defRPr/>
            </a:pPr>
            <a:r>
              <a:rPr lang="sl-SI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 burja piha v izhodni portal tunelske cevi, ima pretok Q negativni predznak (</a:t>
            </a:r>
            <a:r>
              <a:rPr lang="en-US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l-SI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en-US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l-SI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), porazdelitev tlaka p ostane konstantna, temperatura požara T se dvigne, dolžina požara pa se zmanjša. Stopnja pretoka Q se ne poveča pri enaki porazdelitvi tlaka, ko se poveča dolžina požara. </a:t>
            </a:r>
          </a:p>
          <a:p>
            <a:pPr marL="285750" indent="-285750" algn="just">
              <a:lnSpc>
                <a:spcPct val="105000"/>
              </a:lnSpc>
              <a:buFontTx/>
              <a:buChar char="-"/>
              <a:defRPr/>
            </a:pPr>
            <a:endParaRPr lang="sl-SI" altLang="sl-SI" sz="18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23193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39865DC-0DE2-D98A-A412-00C603009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760" y="163957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Hvala </a:t>
            </a:r>
            <a:r>
              <a:rPr lang="en-US" b="1" dirty="0" err="1"/>
              <a:t>lepa</a:t>
            </a:r>
            <a:r>
              <a:rPr lang="en-US" b="1" dirty="0"/>
              <a:t> za </a:t>
            </a:r>
            <a:r>
              <a:rPr lang="en-US" b="1" dirty="0" err="1"/>
              <a:t>pozornost</a:t>
            </a:r>
            <a:r>
              <a:rPr lang="en-US" b="1" dirty="0"/>
              <a:t>!</a:t>
            </a:r>
            <a:endParaRPr lang="sl-SI" b="1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F33A297C-6005-B77E-9FF5-7A65D22ACC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656" y="1601736"/>
            <a:ext cx="7275576" cy="468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7503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1676</Words>
  <Application>Microsoft Office PowerPoint</Application>
  <PresentationFormat>Širokozaslonsko</PresentationFormat>
  <Paragraphs>315</Paragraphs>
  <Slides>19</Slides>
  <Notes>4</Notes>
  <HiddenSlides>0</HiddenSlides>
  <MMClips>0</MMClips>
  <ScaleCrop>false</ScaleCrop>
  <HeadingPairs>
    <vt:vector size="6" baseType="variant">
      <vt:variant>
        <vt:lpstr>Uporabljene pisave</vt:lpstr>
      </vt:variant>
      <vt:variant>
        <vt:i4>6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19</vt:i4>
      </vt:variant>
    </vt:vector>
  </HeadingPairs>
  <TitlesOfParts>
    <vt:vector size="26" baseType="lpstr">
      <vt:lpstr>SimSun</vt:lpstr>
      <vt:lpstr>Arial</vt:lpstr>
      <vt:lpstr>Calibri</vt:lpstr>
      <vt:lpstr>Calibri Light</vt:lpstr>
      <vt:lpstr>Times New Roman</vt:lpstr>
      <vt:lpstr>Wingdings</vt:lpstr>
      <vt:lpstr>Officeova tema</vt:lpstr>
      <vt:lpstr>Požarna varnost v cestnih predorih v Republiki Sloveniji</vt:lpstr>
      <vt:lpstr>Vsebina</vt:lpstr>
      <vt:lpstr>UVOD</vt:lpstr>
      <vt:lpstr>PowerPointova predstavitev</vt:lpstr>
      <vt:lpstr>KLJUČNE BESEDE</vt:lpstr>
      <vt:lpstr>PowerPointova predstavitev</vt:lpstr>
      <vt:lpstr>POŽAR V PREDORU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ZAKLJUČKI</vt:lpstr>
      <vt:lpstr>PowerPointova predstavitev</vt:lpstr>
      <vt:lpstr>Hvala lepa za pozornost!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Ivan Kenda</dc:creator>
  <cp:lastModifiedBy>Ivan Kenda</cp:lastModifiedBy>
  <cp:revision>22</cp:revision>
  <dcterms:created xsi:type="dcterms:W3CDTF">2026-04-20T17:27:23Z</dcterms:created>
  <dcterms:modified xsi:type="dcterms:W3CDTF">2026-06-04T20:25:18Z</dcterms:modified>
</cp:coreProperties>
</file>