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306" r:id="rId2"/>
    <p:sldId id="427" r:id="rId3"/>
    <p:sldId id="428" r:id="rId4"/>
    <p:sldId id="429" r:id="rId5"/>
    <p:sldId id="430" r:id="rId6"/>
    <p:sldId id="431" r:id="rId7"/>
    <p:sldId id="423" r:id="rId8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DAFDD10-0614-3E42-AB95-59ED387B51C0}">
          <p14:sldIdLst>
            <p14:sldId id="306"/>
            <p14:sldId id="427"/>
            <p14:sldId id="428"/>
            <p14:sldId id="429"/>
            <p14:sldId id="430"/>
            <p14:sldId id="431"/>
            <p14:sldId id="42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1051"/>
    <p:restoredTop sz="71786"/>
  </p:normalViewPr>
  <p:slideViewPr>
    <p:cSldViewPr snapToGrid="0" snapToObjects="1">
      <p:cViewPr varScale="1">
        <p:scale>
          <a:sx n="61" d="100"/>
          <a:sy n="61" d="100"/>
        </p:scale>
        <p:origin x="55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872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97FC75-F877-4747-BBFD-D2ABA0B6A912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D22FB6-13E2-B84F-8B09-E0789BE35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658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650B3E-2EAB-E847-9859-1E8EF3D97F17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3F51BA-7433-1D4B-84CB-B35DE54FD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51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teden nazaj je en naročnik objavil strokovni dialog</a:t>
            </a:r>
          </a:p>
          <a:p>
            <a:endParaRPr lang="en-US" dirty="0"/>
          </a:p>
          <a:p>
            <a:r>
              <a:rPr lang="en-US" dirty="0"/>
              <a:t>objavil ga je kot predhodno informativno obvestilo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F51BA-7433-1D4B-84CB-B35DE54FDFC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028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I" dirty="0"/>
              <a:t>NADOMEŠLČA POGAJANJA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F51BA-7433-1D4B-84CB-B35DE54FDFC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442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062CA-63CD-5DC3-40D7-73A37EC7F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1252D7-A789-0C89-F9A6-5E708EBA60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119973-6D75-82E8-DE53-7DD81EE883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I" dirty="0"/>
              <a:t>NADOMEŠLČA POGAJANJA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5FA0EE-74E0-8952-3495-04AC235AEA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F51BA-7433-1D4B-84CB-B35DE54FDFC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5533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1E7D9-51D8-D030-FE76-D31A2361D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683235-D0B7-9790-C8DE-D1848EF7AF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A572BE-0A73-B999-6AC0-128D40ED62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I" dirty="0"/>
              <a:t>NADOMEŠLČA POGAJANJA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225169-C0BE-C8F7-D898-539B79E473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F51BA-7433-1D4B-84CB-B35DE54FDFC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7646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DE695-923E-E4D2-C20B-E75502F4D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93B98A-8191-E047-61ED-90F28848C8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4FF7F7-BB76-4400-1D6E-BCFF9C97DF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I" dirty="0"/>
              <a:t>NADOMEŠLČA POGAJANJA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8FFF6B-15BC-217E-4D15-F044985BA8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F51BA-7433-1D4B-84CB-B35DE54FDFC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9004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EB96B-04ED-0D15-9B6C-2E0C8864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5EA67D-DCB1-93AB-B227-EE5A149320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D7C086-1DD1-D132-5032-27BF148207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I" dirty="0"/>
              <a:t>NADOMEŠLČA POGAJANJA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3EB35A-B745-4AA0-78E1-26D1A21624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F51BA-7433-1D4B-84CB-B35DE54FDFC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7764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F51BA-7433-1D4B-84CB-B35DE54FDFC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917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0"/>
            <a:ext cx="5071466" cy="6850505"/>
          </a:xfrm>
          <a:prstGeom prst="rect">
            <a:avLst/>
          </a:prstGeom>
          <a:solidFill>
            <a:schemeClr val="tx1"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7116270" y="861933"/>
            <a:ext cx="4089612" cy="5141199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930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7116270" y="0"/>
            <a:ext cx="5075729" cy="6850505"/>
          </a:xfrm>
          <a:prstGeom prst="rect">
            <a:avLst/>
          </a:prstGeom>
          <a:solidFill>
            <a:schemeClr val="tx1"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06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5071466" y="0"/>
            <a:ext cx="7120533" cy="6850505"/>
          </a:xfrm>
          <a:prstGeom prst="rect">
            <a:avLst/>
          </a:prstGeom>
          <a:solidFill>
            <a:schemeClr val="tx1"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480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7116270" y="0"/>
            <a:ext cx="5075729" cy="6850505"/>
          </a:xfrm>
          <a:prstGeom prst="rect">
            <a:avLst/>
          </a:prstGeom>
          <a:solidFill>
            <a:schemeClr val="tx1"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8806404" y="1976968"/>
            <a:ext cx="1315703" cy="2321464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311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3026661" y="0"/>
            <a:ext cx="9161075" cy="6850505"/>
          </a:xfrm>
          <a:prstGeom prst="rect">
            <a:avLst/>
          </a:prstGeom>
          <a:solidFill>
            <a:schemeClr val="tx1"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981854" y="861933"/>
            <a:ext cx="4089612" cy="5141199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779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0"/>
            <a:ext cx="12192000" cy="6850505"/>
          </a:xfrm>
          <a:prstGeom prst="rect">
            <a:avLst/>
          </a:prstGeom>
          <a:solidFill>
            <a:schemeClr val="tx1"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5071466" y="839766"/>
            <a:ext cx="5314604" cy="5314604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33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bg1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bg1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bg1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bg1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bg1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bg1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5071466" y="861933"/>
            <a:ext cx="6134416" cy="5141199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65374" y="2855903"/>
            <a:ext cx="2068664" cy="110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551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-1" y="0"/>
            <a:ext cx="6109855" cy="6850505"/>
          </a:xfrm>
          <a:prstGeom prst="rect">
            <a:avLst/>
          </a:prstGeom>
          <a:solidFill>
            <a:schemeClr val="tx1"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7116270" y="861933"/>
            <a:ext cx="4089612" cy="5141199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275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7116270" y="0"/>
            <a:ext cx="5075730" cy="6850505"/>
          </a:xfrm>
          <a:prstGeom prst="rect">
            <a:avLst/>
          </a:prstGeom>
          <a:solidFill>
            <a:schemeClr val="tx1"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 userDrawn="1"/>
        </p:nvSpPr>
        <p:spPr>
          <a:xfrm rot="16200000">
            <a:off x="-842658" y="4534942"/>
            <a:ext cx="26901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i="0" spc="600">
                <a:latin typeface="Bebas Neue" charset="0"/>
                <a:ea typeface="Bebas Neue" charset="0"/>
                <a:cs typeface="Bebas Neue" charset="0"/>
              </a:rPr>
              <a:t>www.dublindesign.com</a:t>
            </a:r>
            <a:endParaRPr lang="en-US" sz="1000" b="1" i="0" spc="600" dirty="0">
              <a:latin typeface="Bebas Neue" charset="0"/>
              <a:ea typeface="Bebas Neue" charset="0"/>
              <a:cs typeface="Bebas Neue" charset="0"/>
            </a:endParaRPr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-1" y="0"/>
            <a:ext cx="7116271" cy="6850505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397401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981855" y="861933"/>
            <a:ext cx="4089612" cy="5141199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705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026661" y="861933"/>
            <a:ext cx="4089612" cy="2451039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3026661" y="3312972"/>
            <a:ext cx="4089612" cy="2451039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116269" y="861933"/>
            <a:ext cx="4089612" cy="2451039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7116269" y="3312972"/>
            <a:ext cx="4089612" cy="2451039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664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 userDrawn="1"/>
        </p:nvSpPr>
        <p:spPr>
          <a:xfrm>
            <a:off x="-1" y="0"/>
            <a:ext cx="6134793" cy="6850505"/>
          </a:xfrm>
          <a:prstGeom prst="rect">
            <a:avLst/>
          </a:prstGeom>
          <a:solidFill>
            <a:schemeClr val="tx1"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981855" y="861933"/>
            <a:ext cx="4089612" cy="236462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981855" y="3638512"/>
            <a:ext cx="4089612" cy="236462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116269" y="861933"/>
            <a:ext cx="4089612" cy="236462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7116269" y="3638512"/>
            <a:ext cx="4089612" cy="236462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2689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 userDrawn="1"/>
        </p:nvSpPr>
        <p:spPr>
          <a:xfrm>
            <a:off x="-1" y="0"/>
            <a:ext cx="5071465" cy="6850505"/>
          </a:xfrm>
          <a:prstGeom prst="rect">
            <a:avLst/>
          </a:prstGeom>
          <a:solidFill>
            <a:schemeClr val="tx1"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071464" y="861933"/>
            <a:ext cx="4089612" cy="236462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7116268" y="2130661"/>
            <a:ext cx="4089612" cy="236462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3026654" y="3222747"/>
            <a:ext cx="4089612" cy="236462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9069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0"/>
            <a:ext cx="12192000" cy="6850505"/>
          </a:xfrm>
          <a:prstGeom prst="rect">
            <a:avLst/>
          </a:prstGeom>
          <a:solidFill>
            <a:schemeClr val="tx1"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981854" y="3671636"/>
            <a:ext cx="2044807" cy="405920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3026658" y="3197810"/>
            <a:ext cx="2044807" cy="405920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071465" y="2256564"/>
            <a:ext cx="2044807" cy="405920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7116269" y="2459817"/>
            <a:ext cx="2044807" cy="405920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9161074" y="3815590"/>
            <a:ext cx="2044807" cy="405920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037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6" grpId="0" animBg="1"/>
      <p:bldP spid="18" grpId="0" animBg="1"/>
      <p:bldP spid="22" grpId="0" animBg="1"/>
      <p:bldP spid="25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071465" y="861934"/>
            <a:ext cx="2044807" cy="5141198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7116269" y="861934"/>
            <a:ext cx="2044807" cy="5141198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9161074" y="861933"/>
            <a:ext cx="2044807" cy="5141198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394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" grpId="0" animBg="1"/>
      <p:bldP spid="25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0"/>
            <a:ext cx="5071466" cy="6850505"/>
          </a:xfrm>
          <a:prstGeom prst="rect">
            <a:avLst/>
          </a:prstGeom>
          <a:solidFill>
            <a:schemeClr val="tx1"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5071466" y="861933"/>
            <a:ext cx="6134416" cy="5141199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5083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-1" y="0"/>
            <a:ext cx="9161075" cy="68505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7116270" y="861933"/>
            <a:ext cx="4089612" cy="5141199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408691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132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5267279" y="2388870"/>
            <a:ext cx="5248321" cy="328041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8897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5964865" y="988829"/>
            <a:ext cx="7570382" cy="4731488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0869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1931991" y="1808274"/>
            <a:ext cx="2007753" cy="3568217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820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7318852" y="2473174"/>
            <a:ext cx="1861466" cy="3304508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005744" y="2473174"/>
            <a:ext cx="1861466" cy="3304508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993234" y="2473174"/>
            <a:ext cx="1861466" cy="3304508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-1019277" y="2473174"/>
            <a:ext cx="1861466" cy="3304508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11343873" y="2473174"/>
            <a:ext cx="1861466" cy="3304508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9331363" y="2473174"/>
            <a:ext cx="1861466" cy="3304508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166140" y="2473174"/>
            <a:ext cx="1861466" cy="3304508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137390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22" grpId="0" animBg="1"/>
      <p:bldP spid="23" grpId="0" animBg="1"/>
      <p:bldP spid="24" grpId="0" animBg="1"/>
      <p:bldP spid="25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02580" y="2713250"/>
            <a:ext cx="1725570" cy="305676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3265039" y="2344106"/>
            <a:ext cx="2001318" cy="355304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9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1822122" y="4762702"/>
            <a:ext cx="774384" cy="963299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30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8929390" y="2102019"/>
            <a:ext cx="5221112" cy="3914733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7149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4368299" y="2713250"/>
            <a:ext cx="1725570" cy="305676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730497" y="2344106"/>
            <a:ext cx="2001318" cy="355304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9285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 rot="19800000">
            <a:off x="-1487012" y="-2193956"/>
            <a:ext cx="3932123" cy="5234302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3" hasCustomPrompt="1"/>
          </p:nvPr>
        </p:nvSpPr>
        <p:spPr>
          <a:xfrm rot="19800000">
            <a:off x="10294981" y="2478418"/>
            <a:ext cx="3932123" cy="5234302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15" hasCustomPrompt="1"/>
          </p:nvPr>
        </p:nvSpPr>
        <p:spPr>
          <a:xfrm rot="3600000">
            <a:off x="9810147" y="-1216807"/>
            <a:ext cx="1725570" cy="305676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6" hasCustomPrompt="1"/>
          </p:nvPr>
        </p:nvSpPr>
        <p:spPr>
          <a:xfrm rot="19800000">
            <a:off x="8862614" y="5972938"/>
            <a:ext cx="774384" cy="963299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14" hasCustomPrompt="1"/>
          </p:nvPr>
        </p:nvSpPr>
        <p:spPr>
          <a:xfrm rot="3600000">
            <a:off x="-51730" y="4041080"/>
            <a:ext cx="1725570" cy="305676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678741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2000563" y="2327009"/>
            <a:ext cx="1874752" cy="2212333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8460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4246988" y="-22859"/>
            <a:ext cx="1659300" cy="294894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299985" y="1748790"/>
            <a:ext cx="1659300" cy="294894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326256" y="262890"/>
            <a:ext cx="1659300" cy="294894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557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4023530" y="1796352"/>
            <a:ext cx="1801537" cy="323849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518374" y="1796352"/>
            <a:ext cx="1801537" cy="323849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4381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300984" y="4215384"/>
            <a:ext cx="2093976" cy="3721608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dirty="0"/>
              <a:t>Drag &amp; Drop Image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112553" y="3076055"/>
            <a:ext cx="2093976" cy="3721608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dirty="0"/>
              <a:t>Drag &amp; Drop Image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8685085" y="820709"/>
            <a:ext cx="2093976" cy="3721608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29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10487042" y="-311247"/>
            <a:ext cx="2093976" cy="3721608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dirty="0"/>
              <a:t>Drag &amp; Drop Image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161" y="2213356"/>
            <a:ext cx="5203862" cy="3360312"/>
          </a:xfrm>
          <a:prstGeom prst="rect">
            <a:avLst/>
          </a:prstGeom>
        </p:spPr>
      </p:pic>
      <p:sp>
        <p:nvSpPr>
          <p:cNvPr id="27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016275" y="1791063"/>
            <a:ext cx="1901952" cy="393192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  <a:scene3d>
            <a:camera prst="orthographicFront">
              <a:rot lat="2400000" lon="2400000" rev="3630000"/>
            </a:camera>
            <a:lightRig rig="threePt" dir="t"/>
          </a:scene3d>
          <a:sp3d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dirty="0"/>
              <a:t>Drag &amp; Drop Image</a:t>
            </a:r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79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29" grpId="0" animBg="1"/>
      <p:bldP spid="27" grpId="0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2753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4727948" y="1976968"/>
            <a:ext cx="1315703" cy="2321464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7205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026661" y="1100041"/>
            <a:ext cx="2044805" cy="2050932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4592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026661" y="3494314"/>
            <a:ext cx="2044804" cy="335619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071465" y="3494314"/>
            <a:ext cx="2044804" cy="335619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9161077" y="0"/>
            <a:ext cx="2044804" cy="335619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5026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026661" y="4213654"/>
            <a:ext cx="2044804" cy="263685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3026660" y="0"/>
            <a:ext cx="2044804" cy="2335427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116268" y="2335427"/>
            <a:ext cx="4089614" cy="4515078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459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981855" y="-1"/>
            <a:ext cx="6134415" cy="6850505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3026659" y="0"/>
            <a:ext cx="4089611" cy="4831492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116271" y="2019013"/>
            <a:ext cx="4089611" cy="4831492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9430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3025282" y="1372613"/>
            <a:ext cx="1901763" cy="243840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071466" y="1372613"/>
            <a:ext cx="1901763" cy="243840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7116271" y="2287013"/>
            <a:ext cx="1901763" cy="243840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9162455" y="2287013"/>
            <a:ext cx="1901763" cy="243840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438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7" grpId="0" animBg="1"/>
      <p:bldP spid="28" grpId="0" animBg="1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/>
          <p:cNvSpPr/>
          <p:nvPr userDrawn="1"/>
        </p:nvSpPr>
        <p:spPr>
          <a:xfrm>
            <a:off x="5071466" y="0"/>
            <a:ext cx="7120534" cy="68505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31492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026661" y="2522220"/>
            <a:ext cx="1845716" cy="166116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071466" y="2522220"/>
            <a:ext cx="1845716" cy="166116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116271" y="2522220"/>
            <a:ext cx="1845716" cy="166116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9161076" y="2522220"/>
            <a:ext cx="1845716" cy="166116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9603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026661" y="926176"/>
            <a:ext cx="8179221" cy="534162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075924" y="4721629"/>
            <a:ext cx="2040346" cy="213637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3010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 userDrawn="1"/>
        </p:nvSpPr>
        <p:spPr>
          <a:xfrm rot="16200000">
            <a:off x="-842658" y="4534942"/>
            <a:ext cx="26901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i="0" spc="600">
                <a:latin typeface="Bebas Neue" charset="0"/>
                <a:ea typeface="Bebas Neue" charset="0"/>
                <a:cs typeface="Bebas Neue" charset="0"/>
              </a:rPr>
              <a:t>www.dublindesign.com</a:t>
            </a:r>
            <a:endParaRPr lang="en-US" sz="1000" b="1" i="0" spc="600" dirty="0">
              <a:latin typeface="Bebas Neue" charset="0"/>
              <a:ea typeface="Bebas Neue" charset="0"/>
              <a:cs typeface="Bebas Neue" charset="0"/>
            </a:endParaRPr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981855" y="-7496"/>
            <a:ext cx="2044805" cy="1836295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981855" y="1828799"/>
            <a:ext cx="2044805" cy="1836295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3026661" y="-7496"/>
            <a:ext cx="2044805" cy="1836295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3026661" y="1828799"/>
            <a:ext cx="2044805" cy="1836295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9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071466" y="-7496"/>
            <a:ext cx="2044805" cy="1836295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3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5071466" y="1828799"/>
            <a:ext cx="2044805" cy="1836295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31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7116271" y="-7496"/>
            <a:ext cx="2044805" cy="1836295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3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116271" y="1828799"/>
            <a:ext cx="2044805" cy="1836295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33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9161075" y="-7496"/>
            <a:ext cx="2044805" cy="1836295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3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9161075" y="1828799"/>
            <a:ext cx="2044805" cy="1836295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35" name="Picture Placeholder 2"/>
          <p:cNvSpPr>
            <a:spLocks noGrp="1"/>
          </p:cNvSpPr>
          <p:nvPr>
            <p:ph type="pic" sz="quarter" idx="21" hasCustomPrompt="1"/>
          </p:nvPr>
        </p:nvSpPr>
        <p:spPr>
          <a:xfrm>
            <a:off x="11205883" y="-7496"/>
            <a:ext cx="2044805" cy="1836295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36" name="Picture Placeholder 2"/>
          <p:cNvSpPr>
            <a:spLocks noGrp="1"/>
          </p:cNvSpPr>
          <p:nvPr>
            <p:ph type="pic" sz="quarter" idx="22" hasCustomPrompt="1"/>
          </p:nvPr>
        </p:nvSpPr>
        <p:spPr>
          <a:xfrm>
            <a:off x="11205883" y="1828799"/>
            <a:ext cx="2044805" cy="1836295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37" name="Picture Placeholder 2"/>
          <p:cNvSpPr>
            <a:spLocks noGrp="1"/>
          </p:cNvSpPr>
          <p:nvPr>
            <p:ph type="pic" sz="quarter" idx="23" hasCustomPrompt="1"/>
          </p:nvPr>
        </p:nvSpPr>
        <p:spPr>
          <a:xfrm>
            <a:off x="-1062952" y="-7496"/>
            <a:ext cx="2044805" cy="1836295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38" name="Picture Placeholder 2"/>
          <p:cNvSpPr>
            <a:spLocks noGrp="1"/>
          </p:cNvSpPr>
          <p:nvPr>
            <p:ph type="pic" sz="quarter" idx="24" hasCustomPrompt="1"/>
          </p:nvPr>
        </p:nvSpPr>
        <p:spPr>
          <a:xfrm>
            <a:off x="-1062952" y="1828799"/>
            <a:ext cx="2044805" cy="1836295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0" y="3665093"/>
            <a:ext cx="12192000" cy="31929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57331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026661" y="2214649"/>
            <a:ext cx="1845716" cy="135151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071466" y="2214649"/>
            <a:ext cx="1845716" cy="135151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116271" y="2214649"/>
            <a:ext cx="1845716" cy="135151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9161076" y="2214649"/>
            <a:ext cx="1845716" cy="135151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3026661" y="4359332"/>
            <a:ext cx="1845716" cy="135151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5071466" y="4359332"/>
            <a:ext cx="1845716" cy="135151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7116271" y="4359332"/>
            <a:ext cx="1845716" cy="135151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9161076" y="4359332"/>
            <a:ext cx="1845716" cy="135151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06791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0"/>
            <a:ext cx="5071466" cy="6850505"/>
          </a:xfrm>
          <a:prstGeom prst="rect">
            <a:avLst/>
          </a:prstGeom>
          <a:solidFill>
            <a:schemeClr val="tx1"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026661" y="861933"/>
            <a:ext cx="2044805" cy="4616783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071466" y="861933"/>
            <a:ext cx="2044805" cy="4616783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116271" y="861933"/>
            <a:ext cx="2044805" cy="4616783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9161076" y="861933"/>
            <a:ext cx="2044805" cy="4616783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287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0"/>
            <a:ext cx="3026661" cy="6850505"/>
          </a:xfrm>
          <a:prstGeom prst="rect">
            <a:avLst/>
          </a:prstGeom>
          <a:solidFill>
            <a:schemeClr val="tx1"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7118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0"/>
            <a:ext cx="12192000" cy="6850505"/>
          </a:xfrm>
          <a:prstGeom prst="rect">
            <a:avLst/>
          </a:prstGeom>
          <a:solidFill>
            <a:schemeClr val="tx1"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46612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981856" y="861933"/>
            <a:ext cx="10224026" cy="5141199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46758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026660" y="3312973"/>
            <a:ext cx="6134415" cy="3545028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4710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981856" y="861933"/>
            <a:ext cx="10224026" cy="5141199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9161076" y="4806778"/>
            <a:ext cx="2044806" cy="2043727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116270" y="4806778"/>
            <a:ext cx="2044806" cy="2043727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071465" y="4806778"/>
            <a:ext cx="2044806" cy="2043727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11205882" y="4806778"/>
            <a:ext cx="2044806" cy="2043727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59816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 userDrawn="1"/>
        </p:nvSpPr>
        <p:spPr>
          <a:xfrm>
            <a:off x="-15797" y="7495"/>
            <a:ext cx="6084915" cy="6850505"/>
          </a:xfrm>
          <a:prstGeom prst="rect">
            <a:avLst/>
          </a:prstGeom>
          <a:solidFill>
            <a:schemeClr val="tx1"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981856" y="861933"/>
            <a:ext cx="5103060" cy="5141199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084916" y="861933"/>
            <a:ext cx="5120966" cy="5141199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0358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981856" y="3059084"/>
            <a:ext cx="4089610" cy="2944048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071466" y="3059084"/>
            <a:ext cx="4089610" cy="2944048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35076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5071466" y="-24939"/>
            <a:ext cx="2044805" cy="2302625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071466" y="2277686"/>
            <a:ext cx="2044805" cy="2302625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071466" y="4580311"/>
            <a:ext cx="2044805" cy="2302625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1297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026661" y="0"/>
            <a:ext cx="4089610" cy="2295144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7116272" y="2295144"/>
            <a:ext cx="4089610" cy="2295144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3026661" y="4590288"/>
            <a:ext cx="4089610" cy="2295144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9573" y="2869274"/>
            <a:ext cx="2061662" cy="11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13647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-7495"/>
            <a:ext cx="12192000" cy="3308045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13794990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 userDrawn="1"/>
        </p:nvSpPr>
        <p:spPr>
          <a:xfrm rot="16200000">
            <a:off x="-842658" y="4534942"/>
            <a:ext cx="26901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i="0" spc="600">
                <a:latin typeface="Bebas Neue" charset="0"/>
                <a:ea typeface="Bebas Neue" charset="0"/>
                <a:cs typeface="Bebas Neue" charset="0"/>
              </a:rPr>
              <a:t>www.dublindesign.com</a:t>
            </a:r>
            <a:endParaRPr lang="en-US" sz="1000" b="1" i="0" spc="600" dirty="0">
              <a:latin typeface="Bebas Neue" charset="0"/>
              <a:ea typeface="Bebas Neue" charset="0"/>
              <a:cs typeface="Bebas Neue" charset="0"/>
            </a:endParaRPr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026662" y="-7495"/>
            <a:ext cx="9165338" cy="6865495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3312972"/>
            <a:ext cx="5071466" cy="3545028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30450540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71258" y="6071017"/>
            <a:ext cx="629079" cy="489496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400" b="1" i="0" smtClean="0">
                <a:solidFill>
                  <a:schemeClr val="accent1"/>
                </a:solidFill>
                <a:latin typeface="Bebas Neue" charset="0"/>
                <a:ea typeface="Bebas Neue" charset="0"/>
                <a:cs typeface="Bebas Neue" charset="0"/>
              </a:rPr>
              <a:pPr algn="ctr"/>
              <a:t>‹#›</a:t>
            </a:fld>
            <a:endParaRPr lang="en-US" sz="1400" b="1" i="0" dirty="0">
              <a:solidFill>
                <a:schemeClr val="accent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8185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02666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07146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116271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161076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205882" y="-7495"/>
            <a:ext cx="0" cy="685800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 userDrawn="1"/>
        </p:nvSpPr>
        <p:spPr>
          <a:xfrm rot="16200000">
            <a:off x="-842658" y="4534942"/>
            <a:ext cx="26901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i="0" spc="600">
                <a:latin typeface="Bebas Neue" charset="0"/>
                <a:ea typeface="Bebas Neue" charset="0"/>
                <a:cs typeface="Bebas Neue" charset="0"/>
              </a:rPr>
              <a:t>www.dublindesign.com</a:t>
            </a:r>
            <a:endParaRPr lang="en-US" sz="1000" b="1" i="0" spc="600" dirty="0">
              <a:latin typeface="Bebas Neue" charset="0"/>
              <a:ea typeface="Bebas Neue" charset="0"/>
              <a:cs typeface="Bebas Neue" charset="0"/>
            </a:endParaRPr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450499" y="6527216"/>
            <a:ext cx="89313" cy="330784"/>
            <a:chOff x="1569366" y="5427922"/>
            <a:chExt cx="89313" cy="330784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614022" y="5435364"/>
              <a:ext cx="0" cy="3233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riangle 19"/>
            <p:cNvSpPr/>
            <p:nvPr userDrawn="1"/>
          </p:nvSpPr>
          <p:spPr>
            <a:xfrm>
              <a:off x="1569366" y="5427922"/>
              <a:ext cx="89313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-7496"/>
            <a:ext cx="12192000" cy="6865495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312994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4" r:id="rId2"/>
    <p:sldLayoutId id="2147483687" r:id="rId3"/>
    <p:sldLayoutId id="2147483680" r:id="rId4"/>
    <p:sldLayoutId id="2147483673" r:id="rId5"/>
    <p:sldLayoutId id="2147483672" r:id="rId6"/>
    <p:sldLayoutId id="2147483671" r:id="rId7"/>
    <p:sldLayoutId id="2147483670" r:id="rId8"/>
    <p:sldLayoutId id="2147483691" r:id="rId9"/>
    <p:sldLayoutId id="2147483663" r:id="rId10"/>
    <p:sldLayoutId id="2147483664" r:id="rId11"/>
    <p:sldLayoutId id="2147483665" r:id="rId12"/>
    <p:sldLayoutId id="2147483666" r:id="rId13"/>
    <p:sldLayoutId id="2147483662" r:id="rId14"/>
    <p:sldLayoutId id="2147483675" r:id="rId15"/>
    <p:sldLayoutId id="2147483660" r:id="rId16"/>
    <p:sldLayoutId id="2147483690" r:id="rId17"/>
    <p:sldLayoutId id="2147483650" r:id="rId18"/>
    <p:sldLayoutId id="2147483703" r:id="rId19"/>
    <p:sldLayoutId id="2147483702" r:id="rId20"/>
    <p:sldLayoutId id="2147483701" r:id="rId21"/>
    <p:sldLayoutId id="2147483696" r:id="rId22"/>
    <p:sldLayoutId id="2147483697" r:id="rId23"/>
    <p:sldLayoutId id="2147483698" r:id="rId24"/>
    <p:sldLayoutId id="2147483699" r:id="rId25"/>
    <p:sldLayoutId id="2147483695" r:id="rId26"/>
    <p:sldLayoutId id="2147483694" r:id="rId27"/>
    <p:sldLayoutId id="2147483693" r:id="rId28"/>
    <p:sldLayoutId id="2147483685" r:id="rId29"/>
    <p:sldLayoutId id="2147483684" r:id="rId30"/>
    <p:sldLayoutId id="2147483681" r:id="rId31"/>
    <p:sldLayoutId id="2147483692" r:id="rId32"/>
    <p:sldLayoutId id="2147483682" r:id="rId33"/>
    <p:sldLayoutId id="2147483683" r:id="rId34"/>
    <p:sldLayoutId id="2147483686" r:id="rId35"/>
    <p:sldLayoutId id="2147483667" r:id="rId36"/>
    <p:sldLayoutId id="2147483661" r:id="rId37"/>
    <p:sldLayoutId id="2147483653" r:id="rId38"/>
    <p:sldLayoutId id="2147483669" r:id="rId39"/>
    <p:sldLayoutId id="2147483668" r:id="rId40"/>
    <p:sldLayoutId id="2147483654" r:id="rId41"/>
    <p:sldLayoutId id="2147483651" r:id="rId42"/>
    <p:sldLayoutId id="2147483652" r:id="rId43"/>
    <p:sldLayoutId id="2147483658" r:id="rId44"/>
    <p:sldLayoutId id="2147483655" r:id="rId45"/>
    <p:sldLayoutId id="2147483689" r:id="rId46"/>
    <p:sldLayoutId id="2147483688" r:id="rId47"/>
    <p:sldLayoutId id="2147483678" r:id="rId48"/>
    <p:sldLayoutId id="2147483676" r:id="rId49"/>
    <p:sldLayoutId id="2147483677" r:id="rId50"/>
    <p:sldLayoutId id="2147483679" r:id="rId51"/>
    <p:sldLayoutId id="2147483656" r:id="rId52"/>
    <p:sldLayoutId id="2147483659" r:id="rId53"/>
    <p:sldLayoutId id="2147483657" r:id="rId5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Branko.kasnik@legalx.si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 txBox="1">
            <a:spLocks/>
          </p:cNvSpPr>
          <p:nvPr/>
        </p:nvSpPr>
        <p:spPr>
          <a:xfrm>
            <a:off x="3026247" y="6711193"/>
            <a:ext cx="2044805" cy="146806"/>
          </a:xfrm>
          <a:prstGeom prst="rect">
            <a:avLst/>
          </a:prstGeom>
          <a:solidFill>
            <a:schemeClr val="accent1"/>
          </a:solidFill>
          <a:effectLst/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840523" y="2596554"/>
            <a:ext cx="9342483" cy="12060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4500" dirty="0">
                <a:latin typeface="Roboto Light" charset="0"/>
                <a:ea typeface="Roboto Light" charset="0"/>
                <a:cs typeface="Roboto Light" charset="0"/>
              </a:rPr>
              <a:t>KAJ BI MORAL PROJEKTANT</a:t>
            </a:r>
          </a:p>
          <a:p>
            <a:pPr>
              <a:lnSpc>
                <a:spcPct val="80000"/>
              </a:lnSpc>
            </a:pPr>
            <a:r>
              <a:rPr lang="en-US" sz="4500" dirty="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rPr>
              <a:t>VEDETI O JAVNEM NAROČANJU?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40523" y="4844466"/>
            <a:ext cx="4154342" cy="1327030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400" b="1" dirty="0">
                <a:latin typeface="Roboto Light" charset="0"/>
                <a:ea typeface="Roboto Light" charset="0"/>
                <a:cs typeface="Roboto Light" charset="0"/>
              </a:rPr>
              <a:t>Branko Kašnik, univ. dipl. prav.</a:t>
            </a:r>
          </a:p>
          <a:p>
            <a:pPr>
              <a:lnSpc>
                <a:spcPct val="80000"/>
              </a:lnSpc>
            </a:pPr>
            <a:endParaRPr lang="en-US" sz="2400" dirty="0">
              <a:latin typeface="Roboto Light" charset="0"/>
              <a:ea typeface="Roboto Light" charset="0"/>
              <a:cs typeface="Roboto Light" charset="0"/>
            </a:endParaRPr>
          </a:p>
          <a:p>
            <a:pPr>
              <a:lnSpc>
                <a:spcPct val="80000"/>
              </a:lnSpc>
            </a:pPr>
            <a:r>
              <a:rPr lang="en-US" sz="2400" dirty="0" err="1">
                <a:latin typeface="Roboto Light" charset="0"/>
                <a:ea typeface="Roboto Light" charset="0"/>
                <a:cs typeface="Roboto Light" charset="0"/>
              </a:rPr>
              <a:t>branko.kasnik@legalx.si</a:t>
            </a:r>
            <a:endParaRPr lang="en-US" sz="2400" dirty="0">
              <a:latin typeface="Roboto Light" charset="0"/>
              <a:ea typeface="Roboto Light" charset="0"/>
              <a:cs typeface="Roboto Light" charset="0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Roboto Medium" charset="0"/>
              <a:ea typeface="Roboto Medium" charset="0"/>
              <a:cs typeface="Roboto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347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619DCAA-D8C6-354C-AA30-E05665C70988}"/>
              </a:ext>
            </a:extLst>
          </p:cNvPr>
          <p:cNvSpPr txBox="1"/>
          <p:nvPr/>
        </p:nvSpPr>
        <p:spPr>
          <a:xfrm>
            <a:off x="1704219" y="1781267"/>
            <a:ext cx="9508424" cy="449353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457200" indent="-457200">
              <a:buFontTx/>
              <a:buChar char="-"/>
            </a:pPr>
            <a:endParaRPr lang="en-US" sz="2600" dirty="0">
              <a:latin typeface="Roboto Light" charset="0"/>
            </a:endParaRPr>
          </a:p>
          <a:p>
            <a:r>
              <a:rPr lang="en-US" sz="2600" dirty="0">
                <a:latin typeface="Roboto Light" charset="0"/>
              </a:rPr>
              <a:t>ZAHTEVA: </a:t>
            </a:r>
          </a:p>
          <a:p>
            <a:r>
              <a:rPr lang="en-US" sz="2600" b="1" i="1" dirty="0">
                <a:latin typeface="Roboto Light" charset="0"/>
              </a:rPr>
              <a:t>"Dobava in vgraditev </a:t>
            </a:r>
            <a:r>
              <a:rPr lang="en-US" sz="2600" b="1" i="1" dirty="0" err="1">
                <a:latin typeface="Roboto Light" charset="0"/>
              </a:rPr>
              <a:t>robniške</a:t>
            </a:r>
            <a:r>
              <a:rPr lang="en-US" sz="2600" b="1" i="1" dirty="0">
                <a:latin typeface="Roboto Light" charset="0"/>
              </a:rPr>
              <a:t> rešetke iz </a:t>
            </a:r>
            <a:r>
              <a:rPr lang="en-US" sz="2600" b="1" i="1" dirty="0" err="1">
                <a:latin typeface="Roboto Light" charset="0"/>
              </a:rPr>
              <a:t>duktilne</a:t>
            </a:r>
            <a:r>
              <a:rPr lang="en-US" sz="2600" b="1" i="1" dirty="0">
                <a:latin typeface="Roboto Light" charset="0"/>
              </a:rPr>
              <a:t> litine z nosilnostjo 250 </a:t>
            </a:r>
            <a:r>
              <a:rPr lang="en-US" sz="2600" b="1" i="1" dirty="0" err="1">
                <a:latin typeface="Roboto Light" charset="0"/>
              </a:rPr>
              <a:t>kN</a:t>
            </a:r>
            <a:r>
              <a:rPr lang="en-US" sz="2600" b="1" i="1" dirty="0">
                <a:latin typeface="Roboto Light" charset="0"/>
              </a:rPr>
              <a:t>, s </a:t>
            </a:r>
            <a:r>
              <a:rPr lang="en-US" sz="2600" b="1" i="1" dirty="0" err="1">
                <a:latin typeface="Roboto Light" charset="0"/>
              </a:rPr>
              <a:t>preprezom</a:t>
            </a:r>
            <a:r>
              <a:rPr lang="en-US" sz="2600" b="1" i="1" dirty="0">
                <a:latin typeface="Roboto Light" charset="0"/>
              </a:rPr>
              <a:t> 400/400 mm (Livar Art.708 ali CMC tip Selecta 500T ali enakovredno)"</a:t>
            </a:r>
          </a:p>
          <a:p>
            <a:endParaRPr lang="en-US" sz="2600" dirty="0">
              <a:latin typeface="Roboto Light" charset="0"/>
            </a:endParaRPr>
          </a:p>
          <a:p>
            <a:r>
              <a:rPr lang="en-US" sz="2600" dirty="0">
                <a:latin typeface="Roboto Light" charset="0"/>
              </a:rPr>
              <a:t>- odločitev DKOM št. 018-018/2023</a:t>
            </a:r>
          </a:p>
          <a:p>
            <a:endParaRPr lang="en-US" sz="2600" dirty="0">
              <a:latin typeface="Roboto Light" charset="0"/>
            </a:endParaRPr>
          </a:p>
          <a:p>
            <a:r>
              <a:rPr lang="en-US" sz="2600" dirty="0">
                <a:latin typeface="Roboto Light" charset="0"/>
              </a:rPr>
              <a:t>- kaj pomeni "kot npr."?</a:t>
            </a:r>
          </a:p>
          <a:p>
            <a:endParaRPr lang="en-US" sz="2600" dirty="0">
              <a:latin typeface="Roboto Light" charset="0"/>
            </a:endParaRPr>
          </a:p>
          <a:p>
            <a:r>
              <a:rPr lang="en-US" sz="2600" dirty="0">
                <a:latin typeface="Roboto Light" charset="0"/>
              </a:rPr>
              <a:t>- vpliv na fazo javnega naročila in fazo gradnje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C34416-A2EF-E147-8AB3-027F1684637C}"/>
              </a:ext>
            </a:extLst>
          </p:cNvPr>
          <p:cNvSpPr txBox="1"/>
          <p:nvPr/>
        </p:nvSpPr>
        <p:spPr>
          <a:xfrm>
            <a:off x="1704219" y="842677"/>
            <a:ext cx="8783561" cy="52001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400" dirty="0">
                <a:solidFill>
                  <a:schemeClr val="accent1"/>
                </a:solidFill>
                <a:latin typeface="Roboto Light" charset="0"/>
              </a:rPr>
              <a:t>ALI ENAKOVREDNO / KOT NPR.?</a:t>
            </a:r>
            <a:endParaRPr lang="sl-SI" sz="3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559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9D9E2-F84B-16B0-0836-968DAAADF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A4B54AB-7694-1112-4ECF-AAE2783981A5}"/>
              </a:ext>
            </a:extLst>
          </p:cNvPr>
          <p:cNvSpPr txBox="1"/>
          <p:nvPr/>
        </p:nvSpPr>
        <p:spPr>
          <a:xfrm>
            <a:off x="1704219" y="1781267"/>
            <a:ext cx="9508424" cy="249299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457200" indent="-457200">
              <a:buFontTx/>
              <a:buChar char="-"/>
            </a:pPr>
            <a:endParaRPr lang="en-US" sz="2600" dirty="0">
              <a:latin typeface="Roboto Light" charset="0"/>
            </a:endParaRPr>
          </a:p>
          <a:p>
            <a:r>
              <a:rPr lang="en-US" sz="2600" dirty="0">
                <a:latin typeface="Roboto Light" charset="0"/>
              </a:rPr>
              <a:t>- opredelitev detajlnih tehničnih karakteristik</a:t>
            </a:r>
          </a:p>
          <a:p>
            <a:endParaRPr lang="en-US" sz="2600" dirty="0">
              <a:latin typeface="Roboto Light" charset="0"/>
            </a:endParaRPr>
          </a:p>
          <a:p>
            <a:r>
              <a:rPr lang="en-US" sz="2600" dirty="0">
                <a:latin typeface="Roboto Light" charset="0"/>
              </a:rPr>
              <a:t>- opredelitev splošnih kriterijev za primerjanje enakovrednosti (npr. življenjska doba, kakovost materiala, način vgradnje,…)</a:t>
            </a:r>
          </a:p>
          <a:p>
            <a:pPr marL="457200" indent="-457200">
              <a:buFontTx/>
              <a:buChar char="-"/>
            </a:pPr>
            <a:endParaRPr lang="en-US" sz="2600" dirty="0">
              <a:latin typeface="Roboto Light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925BB5-D9F2-C780-86FC-72D171B6223A}"/>
              </a:ext>
            </a:extLst>
          </p:cNvPr>
          <p:cNvSpPr txBox="1"/>
          <p:nvPr/>
        </p:nvSpPr>
        <p:spPr>
          <a:xfrm>
            <a:off x="1704219" y="842677"/>
            <a:ext cx="8783561" cy="52001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400" dirty="0">
                <a:solidFill>
                  <a:schemeClr val="accent1"/>
                </a:solidFill>
                <a:latin typeface="Roboto Light" charset="0"/>
              </a:rPr>
              <a:t>MOŽNOSTI NAROČNIKA</a:t>
            </a:r>
            <a:endParaRPr lang="sl-SI" sz="3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401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4978-65D2-DF4D-8CF1-7C17D4D3E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ACDE680-5579-DDEB-A6DF-5A44823578FA}"/>
              </a:ext>
            </a:extLst>
          </p:cNvPr>
          <p:cNvSpPr txBox="1"/>
          <p:nvPr/>
        </p:nvSpPr>
        <p:spPr>
          <a:xfrm>
            <a:off x="1704219" y="1781267"/>
            <a:ext cx="9508424" cy="289310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457200" indent="-457200">
              <a:buFontTx/>
              <a:buChar char="-"/>
            </a:pPr>
            <a:endParaRPr lang="en-US" sz="2600" dirty="0">
              <a:latin typeface="Roboto Light" charset="0"/>
            </a:endParaRPr>
          </a:p>
          <a:p>
            <a:pPr algn="just"/>
            <a:r>
              <a:rPr lang="en-US" sz="2600" dirty="0">
                <a:latin typeface="Roboto Light" charset="0"/>
              </a:rPr>
              <a:t>Šesti odstavek 89. člena ZJN-3:</a:t>
            </a:r>
          </a:p>
          <a:p>
            <a:pPr algn="just"/>
            <a:r>
              <a:rPr lang="en-US" sz="2600" b="1" i="1" dirty="0">
                <a:latin typeface="Roboto Light" charset="0"/>
              </a:rPr>
              <a:t>"…ponudnik ne sme dopolnjevati ali popravljati tistega dela ponudbe, ki se veže na tehnične specifikacije predmeta javnega naročila…"</a:t>
            </a:r>
          </a:p>
          <a:p>
            <a:pPr algn="just"/>
            <a:endParaRPr lang="en-US" sz="2600" dirty="0">
              <a:latin typeface="Roboto Light" charset="0"/>
            </a:endParaRPr>
          </a:p>
          <a:p>
            <a:pPr algn="just"/>
            <a:r>
              <a:rPr lang="en-US" sz="2600" dirty="0">
                <a:latin typeface="Roboto Light" charset="0"/>
              </a:rPr>
              <a:t>Kaj pa v primeru, da je manjkajoči podatek objektivno preverljiv (npr. na spletu, v bazi naročnika,…)?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E3D551-4951-AB62-3585-0430EE349CE5}"/>
              </a:ext>
            </a:extLst>
          </p:cNvPr>
          <p:cNvSpPr txBox="1"/>
          <p:nvPr/>
        </p:nvSpPr>
        <p:spPr>
          <a:xfrm>
            <a:off x="329185" y="842677"/>
            <a:ext cx="11045952" cy="52001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400" dirty="0">
                <a:solidFill>
                  <a:schemeClr val="accent1"/>
                </a:solidFill>
                <a:latin typeface="Roboto Light" charset="0"/>
              </a:rPr>
              <a:t>DOPOLNJEVANJE TEHNIČNEGA DELA PONUDBE?</a:t>
            </a:r>
            <a:endParaRPr lang="sl-SI" sz="3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795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EB645-8EF1-0BAE-F831-6FA7C826E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9D8D633-F048-2246-D101-2FF43C15BEAD}"/>
              </a:ext>
            </a:extLst>
          </p:cNvPr>
          <p:cNvSpPr txBox="1"/>
          <p:nvPr/>
        </p:nvSpPr>
        <p:spPr>
          <a:xfrm>
            <a:off x="1704219" y="1781267"/>
            <a:ext cx="9508424" cy="369331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457200" indent="-457200">
              <a:buFontTx/>
              <a:buChar char="-"/>
            </a:pPr>
            <a:endParaRPr lang="en-US" sz="2600" dirty="0">
              <a:latin typeface="Roboto Light" charset="0"/>
            </a:endParaRPr>
          </a:p>
          <a:p>
            <a:pPr algn="just"/>
            <a:r>
              <a:rPr lang="en-US" sz="2600" b="1" i="1" dirty="0">
                <a:latin typeface="Roboto Light" charset="0"/>
              </a:rPr>
              <a:t>"Ponujena jeklena varnostna ograja mora biti </a:t>
            </a:r>
            <a:r>
              <a:rPr lang="en-US" sz="2600" b="1" i="1" dirty="0" err="1">
                <a:latin typeface="Roboto Light" charset="0"/>
              </a:rPr>
              <a:t>certificirana</a:t>
            </a:r>
            <a:r>
              <a:rPr lang="en-US" sz="2600" b="1" i="1" dirty="0">
                <a:latin typeface="Roboto Light" charset="0"/>
              </a:rPr>
              <a:t> skladno s standardom EN 1317 in dosegati najmanj zadrževalni nivo H2, delovno širino največ W4 ter stopnjo vpliva na potnike ASI B. V ponudbi priložiti certifikat o uspešno opravljenem </a:t>
            </a:r>
            <a:r>
              <a:rPr lang="en-US" sz="2600" b="1" i="1" dirty="0" err="1">
                <a:latin typeface="Roboto Light" charset="0"/>
              </a:rPr>
              <a:t>trčnem</a:t>
            </a:r>
            <a:r>
              <a:rPr lang="en-US" sz="2600" b="1" i="1" dirty="0">
                <a:latin typeface="Roboto Light" charset="0"/>
              </a:rPr>
              <a:t> preizkusu (EN 1317 ali enakovredno)."</a:t>
            </a:r>
          </a:p>
          <a:p>
            <a:endParaRPr lang="en-US" sz="2600" dirty="0">
              <a:latin typeface="Roboto Light" charset="0"/>
            </a:endParaRPr>
          </a:p>
          <a:p>
            <a:r>
              <a:rPr lang="en-US" sz="2600" dirty="0">
                <a:latin typeface="Roboto Light" charset="0"/>
              </a:rPr>
              <a:t>- pogosto tudi terminski plan, izjava o skladnosti, katalog…</a:t>
            </a:r>
          </a:p>
          <a:p>
            <a:pPr marL="457200" indent="-457200">
              <a:buFontTx/>
              <a:buChar char="-"/>
            </a:pPr>
            <a:endParaRPr lang="en-US" sz="2600" dirty="0">
              <a:latin typeface="Roboto Light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C2719D-81CB-8A7E-5A4E-51D62692679F}"/>
              </a:ext>
            </a:extLst>
          </p:cNvPr>
          <p:cNvSpPr txBox="1"/>
          <p:nvPr/>
        </p:nvSpPr>
        <p:spPr>
          <a:xfrm>
            <a:off x="1704219" y="842677"/>
            <a:ext cx="8783561" cy="52001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400" dirty="0">
                <a:solidFill>
                  <a:schemeClr val="accent1"/>
                </a:solidFill>
                <a:latin typeface="Roboto Light" charset="0"/>
              </a:rPr>
              <a:t>SKRITE ZAHTEVE PO DOKAZILIH</a:t>
            </a:r>
            <a:endParaRPr lang="sl-SI" sz="3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779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74094-AD67-B35B-1805-D3A617484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47614D8-4A9E-4E3B-302D-938FC7ED4C60}"/>
              </a:ext>
            </a:extLst>
          </p:cNvPr>
          <p:cNvSpPr txBox="1"/>
          <p:nvPr/>
        </p:nvSpPr>
        <p:spPr>
          <a:xfrm>
            <a:off x="1704219" y="1781267"/>
            <a:ext cx="9508424" cy="449353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2600" dirty="0">
                <a:latin typeface="Roboto Light" charset="0"/>
              </a:rPr>
              <a:t>ZAHTEVA NAROČNIKA:</a:t>
            </a:r>
          </a:p>
          <a:p>
            <a:pPr algn="just"/>
            <a:r>
              <a:rPr lang="en-US" sz="2600" b="1" i="1" dirty="0">
                <a:latin typeface="Roboto Light" charset="0"/>
              </a:rPr>
              <a:t>"Predložiti dokazila (katalogi, tehnični listi), iz katerih bo razvidno izpolnjevanje VSEH zahtev popisov del."</a:t>
            </a:r>
          </a:p>
          <a:p>
            <a:pPr algn="just"/>
            <a:endParaRPr lang="en-US" sz="2600" dirty="0">
              <a:latin typeface="Roboto Light" charset="0"/>
            </a:endParaRPr>
          </a:p>
          <a:p>
            <a:pPr algn="just"/>
            <a:r>
              <a:rPr lang="en-US" sz="2600" dirty="0">
                <a:latin typeface="Roboto Light" charset="0"/>
              </a:rPr>
              <a:t>ZAHTEVA POPISA:</a:t>
            </a:r>
          </a:p>
          <a:p>
            <a:pPr algn="just"/>
            <a:r>
              <a:rPr lang="en-US" sz="2600" b="1" i="1" dirty="0">
                <a:latin typeface="Roboto Light" charset="0"/>
              </a:rPr>
              <a:t>"Dobava, dovoz in vgraditev betonske čepaste taktilne plošče 30/30/8,5 cm, razdalja med čepki 37,5 mm."</a:t>
            </a:r>
          </a:p>
          <a:p>
            <a:pPr algn="just"/>
            <a:endParaRPr lang="en-US" sz="2600" dirty="0">
              <a:latin typeface="Roboto Light" charset="0"/>
            </a:endParaRPr>
          </a:p>
          <a:p>
            <a:pPr algn="just"/>
            <a:r>
              <a:rPr lang="en-US" sz="2600" dirty="0">
                <a:latin typeface="Roboto Light" charset="0"/>
              </a:rPr>
              <a:t>- odsotnost kateregakoli podatka pomeni izločitev ponudbe kot nedopustne</a:t>
            </a:r>
          </a:p>
          <a:p>
            <a:pPr algn="just"/>
            <a:r>
              <a:rPr lang="en-US" sz="2600" dirty="0">
                <a:latin typeface="Roboto Light" charset="0"/>
              </a:rPr>
              <a:t>- minimalno odstopanje prav tako pomeni izločitev ponudbe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829E0F-AB1C-ABDF-FE69-0B3E3922B00F}"/>
              </a:ext>
            </a:extLst>
          </p:cNvPr>
          <p:cNvSpPr txBox="1"/>
          <p:nvPr/>
        </p:nvSpPr>
        <p:spPr>
          <a:xfrm>
            <a:off x="1704219" y="842677"/>
            <a:ext cx="8783561" cy="52001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400" dirty="0">
                <a:solidFill>
                  <a:schemeClr val="accent1"/>
                </a:solidFill>
                <a:latin typeface="Roboto Light" charset="0"/>
              </a:rPr>
              <a:t>STROGA ZAHTEVA PO DOKUMENTACIJI</a:t>
            </a:r>
            <a:endParaRPr lang="sl-SI" sz="3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123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CAEFAA99-8E23-924C-A2C3-7B7632FB6895}"/>
              </a:ext>
            </a:extLst>
          </p:cNvPr>
          <p:cNvGrpSpPr/>
          <p:nvPr/>
        </p:nvGrpSpPr>
        <p:grpSpPr>
          <a:xfrm>
            <a:off x="981856" y="-1"/>
            <a:ext cx="10224026" cy="6796007"/>
            <a:chOff x="981856" y="-7495"/>
            <a:chExt cx="10224026" cy="6858000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843EA89-CB98-984E-B78B-1EDDA6E2123C}"/>
                </a:ext>
              </a:extLst>
            </p:cNvPr>
            <p:cNvCxnSpPr/>
            <p:nvPr/>
          </p:nvCxnSpPr>
          <p:spPr>
            <a:xfrm>
              <a:off x="981856" y="-7495"/>
              <a:ext cx="0" cy="6858000"/>
            </a:xfrm>
            <a:prstGeom prst="line">
              <a:avLst/>
            </a:prstGeom>
            <a:ln w="6350"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8D100A1-3E16-1644-99CD-C5E9BA9B2F55}"/>
                </a:ext>
              </a:extLst>
            </p:cNvPr>
            <p:cNvCxnSpPr/>
            <p:nvPr/>
          </p:nvCxnSpPr>
          <p:spPr>
            <a:xfrm>
              <a:off x="3026661" y="-7495"/>
              <a:ext cx="0" cy="6858000"/>
            </a:xfrm>
            <a:prstGeom prst="line">
              <a:avLst/>
            </a:prstGeom>
            <a:ln w="6350"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8AB05D9-3345-A14C-A196-08CFF5F749DB}"/>
                </a:ext>
              </a:extLst>
            </p:cNvPr>
            <p:cNvCxnSpPr/>
            <p:nvPr/>
          </p:nvCxnSpPr>
          <p:spPr>
            <a:xfrm>
              <a:off x="5071466" y="-7495"/>
              <a:ext cx="0" cy="6858000"/>
            </a:xfrm>
            <a:prstGeom prst="line">
              <a:avLst/>
            </a:prstGeom>
            <a:ln w="6350"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19A9C42-E237-064B-ACE7-9B403A82E3A3}"/>
                </a:ext>
              </a:extLst>
            </p:cNvPr>
            <p:cNvCxnSpPr/>
            <p:nvPr/>
          </p:nvCxnSpPr>
          <p:spPr>
            <a:xfrm>
              <a:off x="7116271" y="-7495"/>
              <a:ext cx="0" cy="6858000"/>
            </a:xfrm>
            <a:prstGeom prst="line">
              <a:avLst/>
            </a:prstGeom>
            <a:ln w="6350"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51B598D-5266-5F48-9B33-04281566F4F7}"/>
                </a:ext>
              </a:extLst>
            </p:cNvPr>
            <p:cNvCxnSpPr/>
            <p:nvPr/>
          </p:nvCxnSpPr>
          <p:spPr>
            <a:xfrm>
              <a:off x="9161076" y="-7495"/>
              <a:ext cx="0" cy="6858000"/>
            </a:xfrm>
            <a:prstGeom prst="line">
              <a:avLst/>
            </a:prstGeom>
            <a:ln w="6350"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F7C9926-9446-E04E-A484-4ED5293C8F2B}"/>
                </a:ext>
              </a:extLst>
            </p:cNvPr>
            <p:cNvCxnSpPr/>
            <p:nvPr/>
          </p:nvCxnSpPr>
          <p:spPr>
            <a:xfrm>
              <a:off x="11205882" y="-7495"/>
              <a:ext cx="0" cy="6858000"/>
            </a:xfrm>
            <a:prstGeom prst="line">
              <a:avLst/>
            </a:prstGeom>
            <a:ln w="6350"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Picture Placeholder 2">
            <a:extLst>
              <a:ext uri="{FF2B5EF4-FFF2-40B4-BE49-F238E27FC236}">
                <a16:creationId xmlns:a16="http://schemas.microsoft.com/office/drawing/2014/main" id="{C6ACD688-4FAF-134A-8C22-75BE09E547FB}"/>
              </a:ext>
            </a:extLst>
          </p:cNvPr>
          <p:cNvSpPr txBox="1">
            <a:spLocks/>
          </p:cNvSpPr>
          <p:nvPr/>
        </p:nvSpPr>
        <p:spPr>
          <a:xfrm>
            <a:off x="981856" y="6711193"/>
            <a:ext cx="2044805" cy="146806"/>
          </a:xfrm>
          <a:prstGeom prst="rect">
            <a:avLst/>
          </a:prstGeom>
          <a:solidFill>
            <a:schemeClr val="accent1"/>
          </a:solidFill>
          <a:effectLst/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90DAB47-E9F1-794F-BDBF-367A87823EEA}"/>
              </a:ext>
            </a:extLst>
          </p:cNvPr>
          <p:cNvCxnSpPr/>
          <p:nvPr/>
        </p:nvCxnSpPr>
        <p:spPr>
          <a:xfrm>
            <a:off x="7131139" y="5575506"/>
            <a:ext cx="0" cy="126756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5D4642A-5500-CA4D-B61F-3C63DEF31675}"/>
              </a:ext>
            </a:extLst>
          </p:cNvPr>
          <p:cNvCxnSpPr/>
          <p:nvPr/>
        </p:nvCxnSpPr>
        <p:spPr>
          <a:xfrm>
            <a:off x="5088127" y="-7495"/>
            <a:ext cx="0" cy="126756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DB5C184-ECD4-6946-A676-0428D800411E}"/>
              </a:ext>
            </a:extLst>
          </p:cNvPr>
          <p:cNvSpPr txBox="1"/>
          <p:nvPr/>
        </p:nvSpPr>
        <p:spPr>
          <a:xfrm>
            <a:off x="3667224" y="2648813"/>
            <a:ext cx="5174251" cy="196515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+mj-lt"/>
                <a:ea typeface="Roboto Medium" charset="0"/>
                <a:cs typeface="Roboto Medium" charset="0"/>
              </a:rPr>
              <a:t>BRANKO KAŠNIK, univ. dipl. </a:t>
            </a:r>
            <a:r>
              <a:rPr lang="en-US" sz="2800" dirty="0" err="1">
                <a:latin typeface="+mj-lt"/>
                <a:ea typeface="Roboto Medium" charset="0"/>
                <a:cs typeface="Roboto Medium" charset="0"/>
              </a:rPr>
              <a:t>prav</a:t>
            </a:r>
            <a:r>
              <a:rPr lang="en-US" sz="2800" dirty="0">
                <a:latin typeface="+mj-lt"/>
                <a:ea typeface="Roboto Medium" charset="0"/>
                <a:cs typeface="Roboto Medium" charset="0"/>
              </a:rPr>
              <a:t>.</a:t>
            </a:r>
          </a:p>
          <a:p>
            <a:pPr>
              <a:lnSpc>
                <a:spcPct val="80000"/>
              </a:lnSpc>
            </a:pPr>
            <a:endParaRPr lang="en-US" sz="2800" dirty="0">
              <a:latin typeface="+mj-lt"/>
              <a:ea typeface="Roboto Medium" charset="0"/>
              <a:cs typeface="Roboto Medium" charset="0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+mj-lt"/>
                <a:ea typeface="Roboto Medium" charset="0"/>
                <a:cs typeface="Roboto Medium" charset="0"/>
              </a:rPr>
              <a:t>Legal X d.o.o.</a:t>
            </a:r>
          </a:p>
          <a:p>
            <a:pPr>
              <a:lnSpc>
                <a:spcPct val="80000"/>
              </a:lnSpc>
            </a:pPr>
            <a:endParaRPr lang="en-US" sz="2800" dirty="0">
              <a:latin typeface="+mj-lt"/>
              <a:ea typeface="Roboto Medium" charset="0"/>
              <a:cs typeface="Roboto Medium" charset="0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+mj-lt"/>
                <a:ea typeface="Roboto Medium" charset="0"/>
                <a:cs typeface="Roboto Medium" charset="0"/>
                <a:hlinkClick r:id="rId3"/>
              </a:rPr>
              <a:t>branko.kasnik@legalx.si</a:t>
            </a:r>
            <a:endParaRPr lang="en-US" sz="2800" dirty="0">
              <a:latin typeface="+mj-lt"/>
              <a:ea typeface="Roboto Medium" charset="0"/>
              <a:cs typeface="Roboto Medium" charset="0"/>
            </a:endParaRPr>
          </a:p>
          <a:p>
            <a:pPr>
              <a:lnSpc>
                <a:spcPct val="80000"/>
              </a:lnSpc>
            </a:pPr>
            <a:endParaRPr lang="en-US" sz="1200" dirty="0"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841727-E65A-364F-953A-007D5D7E23FE}"/>
              </a:ext>
            </a:extLst>
          </p:cNvPr>
          <p:cNvSpPr txBox="1"/>
          <p:nvPr/>
        </p:nvSpPr>
        <p:spPr>
          <a:xfrm>
            <a:off x="3535683" y="1698987"/>
            <a:ext cx="5120633" cy="510909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3400" dirty="0">
                <a:solidFill>
                  <a:schemeClr val="accent1"/>
                </a:solidFill>
                <a:latin typeface="Roboto Light" charset="0"/>
              </a:rPr>
              <a:t>HVALA ZA POZORNOST!</a:t>
            </a:r>
          </a:p>
        </p:txBody>
      </p:sp>
    </p:spTree>
    <p:extLst>
      <p:ext uri="{BB962C8B-B14F-4D97-AF65-F5344CB8AC3E}">
        <p14:creationId xmlns:p14="http://schemas.microsoft.com/office/powerpoint/2010/main" val="10877917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LEGAL X">
      <a:dk1>
        <a:srgbClr val="000000"/>
      </a:dk1>
      <a:lt1>
        <a:srgbClr val="FFFFFF"/>
      </a:lt1>
      <a:dk2>
        <a:srgbClr val="000000"/>
      </a:dk2>
      <a:lt2>
        <a:srgbClr val="FEFDFF"/>
      </a:lt2>
      <a:accent1>
        <a:srgbClr val="9F8A7C"/>
      </a:accent1>
      <a:accent2>
        <a:srgbClr val="9F8A7C"/>
      </a:accent2>
      <a:accent3>
        <a:srgbClr val="9F8A7C"/>
      </a:accent3>
      <a:accent4>
        <a:srgbClr val="9F8A7C"/>
      </a:accent4>
      <a:accent5>
        <a:srgbClr val="9F8A7C"/>
      </a:accent5>
      <a:accent6>
        <a:srgbClr val="9F8A7C"/>
      </a:accent6>
      <a:hlink>
        <a:srgbClr val="9F8A7C"/>
      </a:hlink>
      <a:folHlink>
        <a:srgbClr val="9F8A7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2000" spc="300">
            <a:latin typeface="linea-basic-10" charset="0"/>
            <a:ea typeface="linea-basic-10" charset="0"/>
            <a:cs typeface="linea-basic-10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15527</TotalTime>
  <Words>355</Words>
  <Application>Microsoft Office PowerPoint</Application>
  <PresentationFormat>Širokozaslonsko</PresentationFormat>
  <Paragraphs>61</Paragraphs>
  <Slides>7</Slides>
  <Notes>7</Notes>
  <HiddenSlides>0</HiddenSlides>
  <MMClips>0</MMClips>
  <ScaleCrop>false</ScaleCrop>
  <HeadingPairs>
    <vt:vector size="6" baseType="variant">
      <vt:variant>
        <vt:lpstr>Uporabljene pisave</vt:lpstr>
      </vt:variant>
      <vt:variant>
        <vt:i4>7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7</vt:i4>
      </vt:variant>
    </vt:vector>
  </HeadingPairs>
  <TitlesOfParts>
    <vt:vector size="15" baseType="lpstr">
      <vt:lpstr>Arial</vt:lpstr>
      <vt:lpstr>Bebas Neue</vt:lpstr>
      <vt:lpstr>Calibri</vt:lpstr>
      <vt:lpstr>Calibri Light</vt:lpstr>
      <vt:lpstr>Roboto Light</vt:lpstr>
      <vt:lpstr>Roboto Medium</vt:lpstr>
      <vt:lpstr>Source Sans Pro</vt:lpstr>
      <vt:lpstr>Office Theme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Bojana Urbanija</cp:lastModifiedBy>
  <cp:revision>251</cp:revision>
  <cp:lastPrinted>2022-10-03T09:19:10Z</cp:lastPrinted>
  <dcterms:created xsi:type="dcterms:W3CDTF">2016-07-26T01:12:05Z</dcterms:created>
  <dcterms:modified xsi:type="dcterms:W3CDTF">2026-06-05T08:17:36Z</dcterms:modified>
</cp:coreProperties>
</file>