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311" r:id="rId3"/>
    <p:sldId id="324" r:id="rId4"/>
    <p:sldId id="271" r:id="rId5"/>
    <p:sldId id="327" r:id="rId6"/>
    <p:sldId id="289" r:id="rId7"/>
    <p:sldId id="277" r:id="rId8"/>
    <p:sldId id="278" r:id="rId9"/>
    <p:sldId id="329" r:id="rId10"/>
    <p:sldId id="326" r:id="rId11"/>
    <p:sldId id="325" r:id="rId12"/>
    <p:sldId id="328" r:id="rId1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6" autoAdjust="0"/>
    <p:restoredTop sz="94633" autoAdjust="0"/>
  </p:normalViewPr>
  <p:slideViewPr>
    <p:cSldViewPr snapToGrid="0">
      <p:cViewPr varScale="1">
        <p:scale>
          <a:sx n="101" d="100"/>
          <a:sy n="101" d="100"/>
        </p:scale>
        <p:origin x="82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8BD45-9813-4565-97B2-AF592679E5BD}" type="datetimeFigureOut">
              <a:rPr lang="sl-SI" smtClean="0"/>
              <a:t>5. 06. 2026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12869-D4B7-45C6-A086-69E8227AE19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97948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4B1E1-C227-4564-9CB7-4B77359B4C1B}" type="datetimeFigureOut">
              <a:rPr lang="sl-SI" smtClean="0"/>
              <a:t>5. 06. 2026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7C401-E931-4270-A664-9A9439E53F2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80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7C401-E931-4270-A664-9A9439E53F2C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0187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307C-4E29-4887-BCED-E2F378D9926E}" type="datetime1">
              <a:rPr lang="sl-SI" smtClean="0"/>
              <a:t>5. 06. 2026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172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9D5E-4F20-464E-AA46-BE5A4826C006}" type="datetime1">
              <a:rPr lang="sl-SI" smtClean="0"/>
              <a:t>5. 06. 2026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5177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08C4-390A-49C5-8390-37DBB2BA87E8}" type="datetime1">
              <a:rPr lang="sl-SI" smtClean="0"/>
              <a:t>5. 06. 2026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166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EC4AF-E02A-47E8-9792-F55320AC7957}" type="datetime1">
              <a:rPr lang="sl-SI" smtClean="0"/>
              <a:t>5. 06. 2026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2302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6A2EA-F9EA-4066-825E-6DBEFDB69870}" type="datetime1">
              <a:rPr lang="sl-SI" smtClean="0"/>
              <a:t>5. 06. 2026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104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A588-D7DA-4589-90EC-C55E23C2E453}" type="datetime1">
              <a:rPr lang="sl-SI" smtClean="0"/>
              <a:t>5. 06. 2026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3925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E53FA-D1A7-497B-BB21-443F33112C0E}" type="datetime1">
              <a:rPr lang="sl-SI" smtClean="0"/>
              <a:t>5. 06. 2026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8428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2EB15-73C9-49FC-98BA-768D86C30F7B}" type="datetime1">
              <a:rPr lang="sl-SI" smtClean="0"/>
              <a:t>5. 06. 2026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915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DCA3E-E94F-4006-9D86-30F1264C786F}" type="datetime1">
              <a:rPr lang="sl-SI" smtClean="0"/>
              <a:t>5. 06. 2026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9963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6ED5-F584-43B2-AEF0-4DA99D8F14B2}" type="datetime1">
              <a:rPr lang="sl-SI" smtClean="0"/>
              <a:t>5. 06. 2026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3669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E33-CA28-452F-9778-C01C629D34EE}" type="datetime1">
              <a:rPr lang="sl-SI" smtClean="0"/>
              <a:t>5. 06. 2026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dirty="0"/>
              <a:t>Robert Škrokov, 2018</a:t>
            </a:r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015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3000" r="-1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3F165-78B9-4184-93C9-17E8F025B2C6}" type="datetime1">
              <a:rPr lang="sl-SI" smtClean="0"/>
              <a:t>5. 06. 2026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l-SI" dirty="0"/>
              <a:t>Robert Škrokov, 2018</a:t>
            </a:r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B2AE6-AEC4-49CD-9A03-E7D111FC21A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1238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e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JPG"/><Relationship Id="rId4" Type="http://schemas.openxmlformats.org/officeDocument/2006/relationships/image" Target="../media/image1.emf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1.jpg"/><Relationship Id="rId7" Type="http://schemas.openxmlformats.org/officeDocument/2006/relationships/image" Target="../media/image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8.jpeg"/><Relationship Id="rId10" Type="http://schemas.openxmlformats.org/officeDocument/2006/relationships/image" Target="../media/image6.emf"/><Relationship Id="rId4" Type="http://schemas.openxmlformats.org/officeDocument/2006/relationships/image" Target="../media/image12.jpe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7.JPG"/><Relationship Id="rId10" Type="http://schemas.openxmlformats.org/officeDocument/2006/relationships/image" Target="../media/image6.emf"/><Relationship Id="rId4" Type="http://schemas.openxmlformats.org/officeDocument/2006/relationships/image" Target="../media/image3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20.jp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5.png"/><Relationship Id="rId5" Type="http://schemas.openxmlformats.org/officeDocument/2006/relationships/image" Target="../media/image3.jpeg"/><Relationship Id="rId10" Type="http://schemas.openxmlformats.org/officeDocument/2006/relationships/image" Target="../media/image23.png"/><Relationship Id="rId4" Type="http://schemas.openxmlformats.org/officeDocument/2006/relationships/image" Target="../media/image8.jpeg"/><Relationship Id="rId9" Type="http://schemas.openxmlformats.org/officeDocument/2006/relationships/image" Target="../media/image22.png"/><Relationship Id="rId14" Type="http://schemas.openxmlformats.org/officeDocument/2006/relationships/image" Target="../media/image25.jf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jpeg"/><Relationship Id="rId7" Type="http://schemas.openxmlformats.org/officeDocument/2006/relationships/image" Target="../media/image2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0.JPG"/><Relationship Id="rId4" Type="http://schemas.openxmlformats.org/officeDocument/2006/relationships/image" Target="../media/image26.jpeg"/><Relationship Id="rId9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jpeg"/><Relationship Id="rId7" Type="http://schemas.openxmlformats.org/officeDocument/2006/relationships/image" Target="../media/image3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image" Target="../media/image8.jpeg"/><Relationship Id="rId7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emf"/><Relationship Id="rId5" Type="http://schemas.openxmlformats.org/officeDocument/2006/relationships/image" Target="../media/image6.emf"/><Relationship Id="rId10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4000" r="-1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_20230125_133206">
            <a:hlinkClick r:id="" action="ppaction://media"/>
            <a:extLst>
              <a:ext uri="{FF2B5EF4-FFF2-40B4-BE49-F238E27FC236}">
                <a16:creationId xmlns:a16="http://schemas.microsoft.com/office/drawing/2014/main" id="{5C92B3C1-EAD5-431F-86AF-A86CE23E7B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1432" y="-1"/>
            <a:ext cx="12192000" cy="6858000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32" y="0"/>
            <a:ext cx="12192000" cy="988344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3147" y="-4374118"/>
            <a:ext cx="2635876" cy="3701113"/>
          </a:xfrm>
          <a:prstGeom prst="rect">
            <a:avLst/>
          </a:prstGeom>
        </p:spPr>
      </p:pic>
      <p:sp>
        <p:nvSpPr>
          <p:cNvPr id="7" name="Označba mesta noge 6"/>
          <p:cNvSpPr>
            <a:spLocks noGrp="1"/>
          </p:cNvSpPr>
          <p:nvPr>
            <p:ph type="ftr" sz="quarter" idx="11"/>
          </p:nvPr>
        </p:nvSpPr>
        <p:spPr>
          <a:xfrm>
            <a:off x="0" y="6413744"/>
            <a:ext cx="1433146" cy="365125"/>
          </a:xfrm>
        </p:spPr>
        <p:txBody>
          <a:bodyPr/>
          <a:lstStyle/>
          <a:p>
            <a:r>
              <a:rPr lang="sl-SI" dirty="0">
                <a:latin typeface="Agency FB" panose="020B0503020202020204" pitchFamily="34" charset="0"/>
              </a:rPr>
              <a:t>-</a:t>
            </a:r>
          </a:p>
        </p:txBody>
      </p:sp>
      <p:sp>
        <p:nvSpPr>
          <p:cNvPr id="14" name="PoljeZBesedilom 3">
            <a:extLst>
              <a:ext uri="{FF2B5EF4-FFF2-40B4-BE49-F238E27FC236}">
                <a16:creationId xmlns:a16="http://schemas.microsoft.com/office/drawing/2014/main" id="{1E917F72-398F-4683-885F-A2407C009AF6}"/>
              </a:ext>
            </a:extLst>
          </p:cNvPr>
          <p:cNvSpPr txBox="1"/>
          <p:nvPr/>
        </p:nvSpPr>
        <p:spPr>
          <a:xfrm>
            <a:off x="-198724" y="973374"/>
            <a:ext cx="46971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5400" b="1" dirty="0">
                <a:solidFill>
                  <a:schemeClr val="bg1"/>
                </a:solidFill>
                <a:effectLst>
                  <a:outerShdw dist="76200" dir="2700000" algn="tl">
                    <a:srgbClr val="000000">
                      <a:alpha val="70000"/>
                    </a:srgbClr>
                  </a:outerShdw>
                </a:effectLst>
                <a:latin typeface="Agency FB" panose="020B0503020202020204" pitchFamily="34" charset="0"/>
              </a:rPr>
              <a:t>UPRAVA REPUBLIKE SLOVENIJE ZA POMORSTVO</a:t>
            </a:r>
          </a:p>
          <a:p>
            <a:pPr algn="ctr"/>
            <a:r>
              <a:rPr lang="sl-SI" sz="5400" b="1" dirty="0">
                <a:solidFill>
                  <a:schemeClr val="bg1"/>
                </a:solidFill>
                <a:effectLst>
                  <a:outerShdw dist="76200" dir="2700000" algn="tl">
                    <a:srgbClr val="000000">
                      <a:alpha val="70000"/>
                    </a:srgbClr>
                  </a:outerShdw>
                </a:effectLst>
                <a:latin typeface="Agency FB" panose="020B0503020202020204" pitchFamily="34" charset="0"/>
              </a:rPr>
              <a:t> </a:t>
            </a:r>
            <a:endParaRPr lang="en-US" sz="5400" b="1" dirty="0">
              <a:solidFill>
                <a:schemeClr val="bg1"/>
              </a:solidFill>
              <a:effectLst>
                <a:outerShdw dist="76200" dir="2700000" algn="tl">
                  <a:srgbClr val="000000">
                    <a:alpha val="70000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231CA7BF-C4C3-C508-FD6E-A9B88576CC91}"/>
              </a:ext>
            </a:extLst>
          </p:cNvPr>
          <p:cNvSpPr txBox="1"/>
          <p:nvPr/>
        </p:nvSpPr>
        <p:spPr>
          <a:xfrm>
            <a:off x="7759959" y="5036450"/>
            <a:ext cx="49545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sl-SI" sz="2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sl-SI" sz="2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en-US" sz="1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2054" name="Picture 6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A691F5A2-0A85-0906-ADEE-7167E49FD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6059" y="-421342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5B10C80-5494-0111-1001-93663C7EAC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780" y="-56659"/>
            <a:ext cx="832220" cy="1101661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CC50DADE-F6DF-10FE-DB83-89BCFD6B5C91}"/>
              </a:ext>
            </a:extLst>
          </p:cNvPr>
          <p:cNvSpPr txBox="1"/>
          <p:nvPr/>
        </p:nvSpPr>
        <p:spPr>
          <a:xfrm>
            <a:off x="7902178" y="5830959"/>
            <a:ext cx="588517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10"/>
              </a:buBlip>
            </a:pPr>
            <a:r>
              <a:rPr lang="sl-SI" sz="2400" b="1" dirty="0">
                <a:solidFill>
                  <a:schemeClr val="bg1"/>
                </a:solidFill>
                <a:latin typeface="Agency FB" panose="020B0503020202020204" pitchFamily="34" charset="0"/>
              </a:rPr>
              <a:t>Pristaniški kapitan</a:t>
            </a:r>
            <a:r>
              <a:rPr lang="sl-SI" sz="2400" b="1">
                <a:solidFill>
                  <a:schemeClr val="bg1"/>
                </a:solidFill>
                <a:latin typeface="Agency FB" panose="020B0503020202020204" pitchFamily="34" charset="0"/>
              </a:rPr>
              <a:t>; kap</a:t>
            </a:r>
            <a:r>
              <a:rPr lang="sl-SI" sz="2400" b="1" dirty="0">
                <a:solidFill>
                  <a:schemeClr val="bg1"/>
                </a:solidFill>
                <a:latin typeface="Agency FB" panose="020B0503020202020204" pitchFamily="34" charset="0"/>
              </a:rPr>
              <a:t>. Aleš Rotar</a:t>
            </a:r>
            <a:endParaRPr lang="sl-SI" sz="2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en-US" sz="1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1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Povezovalnik: kolenski 159">
            <a:extLst>
              <a:ext uri="{FF2B5EF4-FFF2-40B4-BE49-F238E27FC236}">
                <a16:creationId xmlns:a16="http://schemas.microsoft.com/office/drawing/2014/main" id="{107AA878-C8D8-44FA-84C1-B1EDB652837F}"/>
              </a:ext>
            </a:extLst>
          </p:cNvPr>
          <p:cNvCxnSpPr>
            <a:cxnSpLocks/>
            <a:stCxn id="21" idx="2"/>
            <a:endCxn id="78" idx="0"/>
          </p:cNvCxnSpPr>
          <p:nvPr/>
        </p:nvCxnSpPr>
        <p:spPr>
          <a:xfrm rot="5400000">
            <a:off x="5274316" y="2719251"/>
            <a:ext cx="1977254" cy="2494905"/>
          </a:xfrm>
          <a:prstGeom prst="bentConnector3">
            <a:avLst>
              <a:gd name="adj1" fmla="val 48372"/>
            </a:avLst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Povezovalnik: kolenski 144">
            <a:extLst>
              <a:ext uri="{FF2B5EF4-FFF2-40B4-BE49-F238E27FC236}">
                <a16:creationId xmlns:a16="http://schemas.microsoft.com/office/drawing/2014/main" id="{CEBE4475-7D2F-43C6-825E-26398EB3846E}"/>
              </a:ext>
            </a:extLst>
          </p:cNvPr>
          <p:cNvCxnSpPr>
            <a:cxnSpLocks/>
          </p:cNvCxnSpPr>
          <p:nvPr/>
        </p:nvCxnSpPr>
        <p:spPr>
          <a:xfrm>
            <a:off x="6179545" y="2123034"/>
            <a:ext cx="4180711" cy="470052"/>
          </a:xfrm>
          <a:prstGeom prst="bentConnector2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Raven povezovalnik 114">
            <a:extLst>
              <a:ext uri="{FF2B5EF4-FFF2-40B4-BE49-F238E27FC236}">
                <a16:creationId xmlns:a16="http://schemas.microsoft.com/office/drawing/2014/main" id="{F4EA9351-1A03-45CC-B776-49171EB6560C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1652575" y="3255076"/>
            <a:ext cx="0" cy="160650"/>
          </a:xfrm>
          <a:prstGeom prst="line">
            <a:avLst/>
          </a:prstGeom>
          <a:ln w="31750" cap="rnd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ven povezovalnik 41"/>
          <p:cNvCxnSpPr>
            <a:cxnSpLocks/>
            <a:stCxn id="14" idx="0"/>
            <a:endCxn id="16" idx="2"/>
          </p:cNvCxnSpPr>
          <p:nvPr/>
        </p:nvCxnSpPr>
        <p:spPr>
          <a:xfrm flipV="1">
            <a:off x="10420710" y="5654417"/>
            <a:ext cx="0" cy="203252"/>
          </a:xfrm>
          <a:prstGeom prst="line">
            <a:avLst/>
          </a:prstGeom>
          <a:ln w="317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ven povezovalnik 44"/>
          <p:cNvCxnSpPr>
            <a:stCxn id="11" idx="0"/>
            <a:endCxn id="14" idx="2"/>
          </p:cNvCxnSpPr>
          <p:nvPr/>
        </p:nvCxnSpPr>
        <p:spPr>
          <a:xfrm flipV="1">
            <a:off x="10420710" y="6227001"/>
            <a:ext cx="0" cy="54561"/>
          </a:xfrm>
          <a:prstGeom prst="line">
            <a:avLst/>
          </a:prstGeom>
          <a:ln w="317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37958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8863" y="-4290181"/>
            <a:ext cx="2635876" cy="3701113"/>
          </a:xfrm>
          <a:prstGeom prst="rect">
            <a:avLst/>
          </a:prstGeom>
        </p:spPr>
      </p:pic>
      <p:sp>
        <p:nvSpPr>
          <p:cNvPr id="10" name="PoljeZBesedilom 9"/>
          <p:cNvSpPr txBox="1"/>
          <p:nvPr/>
        </p:nvSpPr>
        <p:spPr>
          <a:xfrm>
            <a:off x="4733192" y="1228975"/>
            <a:ext cx="2892706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UPRAVA ZA POMORSTVO 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1" name="PoljeZBesedilom 10"/>
          <p:cNvSpPr txBox="1"/>
          <p:nvPr/>
        </p:nvSpPr>
        <p:spPr>
          <a:xfrm>
            <a:off x="9118804" y="6281562"/>
            <a:ext cx="2603812" cy="369332"/>
          </a:xfrm>
          <a:prstGeom prst="rect">
            <a:avLst/>
          </a:prstGeom>
          <a:solidFill>
            <a:srgbClr val="8F45C7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IZPOSTAVA PIRAN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4" name="PoljeZBesedilom 13"/>
          <p:cNvSpPr txBox="1"/>
          <p:nvPr/>
        </p:nvSpPr>
        <p:spPr>
          <a:xfrm>
            <a:off x="9118804" y="5857669"/>
            <a:ext cx="2603812" cy="369332"/>
          </a:xfrm>
          <a:prstGeom prst="rect">
            <a:avLst/>
          </a:prstGeom>
          <a:solidFill>
            <a:srgbClr val="8F45C7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IZPOSTAVA IZOLA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5" name="PoljeZBesedilom 14"/>
          <p:cNvSpPr txBox="1"/>
          <p:nvPr/>
        </p:nvSpPr>
        <p:spPr>
          <a:xfrm>
            <a:off x="6454773" y="5038864"/>
            <a:ext cx="2603812" cy="646331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ODDELEK ZA NADZOR PROMETA IN REŠEVANJE (SAR)</a:t>
            </a:r>
          </a:p>
        </p:txBody>
      </p:sp>
      <p:sp>
        <p:nvSpPr>
          <p:cNvPr id="16" name="PoljeZBesedilom 15"/>
          <p:cNvSpPr txBox="1"/>
          <p:nvPr/>
        </p:nvSpPr>
        <p:spPr>
          <a:xfrm>
            <a:off x="9118804" y="5038864"/>
            <a:ext cx="2603812" cy="615553"/>
          </a:xfrm>
          <a:prstGeom prst="rect">
            <a:avLst/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sl-SI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 algn="ctr"/>
            <a:r>
              <a:rPr lang="sl-SI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ODDELEK ZA PRISTANIŠKI PROMET </a:t>
            </a:r>
          </a:p>
          <a:p>
            <a:pPr algn="ctr"/>
            <a:endParaRPr lang="sl-SI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7" name="PoljeZBesedilom 16"/>
          <p:cNvSpPr txBox="1"/>
          <p:nvPr/>
        </p:nvSpPr>
        <p:spPr>
          <a:xfrm>
            <a:off x="3729013" y="2608745"/>
            <a:ext cx="1863039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POMORSKA INŠPEKCIJA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8" name="PoljeZBesedilom 17"/>
          <p:cNvSpPr txBox="1"/>
          <p:nvPr/>
        </p:nvSpPr>
        <p:spPr>
          <a:xfrm>
            <a:off x="350669" y="2608745"/>
            <a:ext cx="2603812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SEKTOR ZA INVESTICIJE, NEPREMIČNINE IN FINANCE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</a:t>
            </a:r>
          </a:p>
        </p:txBody>
      </p:sp>
      <p:sp>
        <p:nvSpPr>
          <p:cNvPr id="19" name="PoljeZBesedilom 18"/>
          <p:cNvSpPr txBox="1"/>
          <p:nvPr/>
        </p:nvSpPr>
        <p:spPr>
          <a:xfrm>
            <a:off x="1090064" y="4622841"/>
            <a:ext cx="2572953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ODDELEK ZA POMORŠČAKE IN LADIJSKI REGISTER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20" name="PoljeZBesedilom 19"/>
          <p:cNvSpPr txBox="1"/>
          <p:nvPr/>
        </p:nvSpPr>
        <p:spPr>
          <a:xfrm>
            <a:off x="9344259" y="2577966"/>
            <a:ext cx="2031993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rnd" cmpd="thinThick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SVOM – SEKTOR ZA VAROVANJE OBALNEGA MORJA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21" name="PoljeZBesedilom 20"/>
          <p:cNvSpPr txBox="1"/>
          <p:nvPr/>
        </p:nvSpPr>
        <p:spPr>
          <a:xfrm>
            <a:off x="6323993" y="2516411"/>
            <a:ext cx="2372803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 cmpd="tri">
            <a:solidFill>
              <a:schemeClr val="accent4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KAPITANIJA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8617"/>
            <a:ext cx="2247184" cy="1527435"/>
          </a:xfrm>
          <a:prstGeom prst="rect">
            <a:avLst/>
          </a:prstGeom>
        </p:spPr>
      </p:pic>
      <p:sp>
        <p:nvSpPr>
          <p:cNvPr id="78" name="PoljeZBesedilom 77">
            <a:extLst>
              <a:ext uri="{FF2B5EF4-FFF2-40B4-BE49-F238E27FC236}">
                <a16:creationId xmlns:a16="http://schemas.microsoft.com/office/drawing/2014/main" id="{B552D334-FBF9-4BD7-B0BF-720FC14F749B}"/>
              </a:ext>
            </a:extLst>
          </p:cNvPr>
          <p:cNvSpPr txBox="1"/>
          <p:nvPr/>
        </p:nvSpPr>
        <p:spPr>
          <a:xfrm>
            <a:off x="3729013" y="4955330"/>
            <a:ext cx="2572953" cy="646331"/>
          </a:xfrm>
          <a:prstGeom prst="rect">
            <a:avLst/>
          </a:prstGeom>
          <a:solidFill>
            <a:schemeClr val="accent1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ODDELEK ZA RAZVOJ IN EU PROJEKTE</a:t>
            </a:r>
          </a:p>
        </p:txBody>
      </p:sp>
      <p:sp>
        <p:nvSpPr>
          <p:cNvPr id="128" name="PoljeZBesedilom 127">
            <a:extLst>
              <a:ext uri="{FF2B5EF4-FFF2-40B4-BE49-F238E27FC236}">
                <a16:creationId xmlns:a16="http://schemas.microsoft.com/office/drawing/2014/main" id="{B4E6016F-2BC3-4C8C-B8CD-AF8A95A184E6}"/>
              </a:ext>
            </a:extLst>
          </p:cNvPr>
          <p:cNvSpPr txBox="1"/>
          <p:nvPr/>
        </p:nvSpPr>
        <p:spPr>
          <a:xfrm>
            <a:off x="604542" y="3367374"/>
            <a:ext cx="2096066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ODDELEK ZA KADRE IN UPRAVNO POSLOVANJE</a:t>
            </a:r>
          </a:p>
        </p:txBody>
      </p:sp>
      <p:cxnSp>
        <p:nvCxnSpPr>
          <p:cNvPr id="130" name="Povezovalnik: kolenski 129">
            <a:extLst>
              <a:ext uri="{FF2B5EF4-FFF2-40B4-BE49-F238E27FC236}">
                <a16:creationId xmlns:a16="http://schemas.microsoft.com/office/drawing/2014/main" id="{5D69970E-E7AE-4A8D-9EAB-15F0CAEB8D60}"/>
              </a:ext>
            </a:extLst>
          </p:cNvPr>
          <p:cNvCxnSpPr>
            <a:cxnSpLocks/>
            <a:stCxn id="10" idx="2"/>
            <a:endCxn id="18" idx="0"/>
          </p:cNvCxnSpPr>
          <p:nvPr/>
        </p:nvCxnSpPr>
        <p:spPr>
          <a:xfrm rot="5400000">
            <a:off x="3426230" y="-144570"/>
            <a:ext cx="979660" cy="4526970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Povezovalnik: kolenski 132">
            <a:extLst>
              <a:ext uri="{FF2B5EF4-FFF2-40B4-BE49-F238E27FC236}">
                <a16:creationId xmlns:a16="http://schemas.microsoft.com/office/drawing/2014/main" id="{2572146C-5E61-4DA0-B203-3B7EE9917464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 rot="5400000">
            <a:off x="4930209" y="1359409"/>
            <a:ext cx="979660" cy="1519012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Povezovalnik: kolenski 135">
            <a:extLst>
              <a:ext uri="{FF2B5EF4-FFF2-40B4-BE49-F238E27FC236}">
                <a16:creationId xmlns:a16="http://schemas.microsoft.com/office/drawing/2014/main" id="{B40BA818-3335-4BCE-94D7-51AF709E77AA}"/>
              </a:ext>
            </a:extLst>
          </p:cNvPr>
          <p:cNvCxnSpPr>
            <a:cxnSpLocks/>
            <a:stCxn id="10" idx="2"/>
            <a:endCxn id="21" idx="0"/>
          </p:cNvCxnSpPr>
          <p:nvPr/>
        </p:nvCxnSpPr>
        <p:spPr>
          <a:xfrm rot="16200000" flipH="1">
            <a:off x="6401307" y="1407323"/>
            <a:ext cx="887326" cy="1330850"/>
          </a:xfrm>
          <a:prstGeom prst="bentConnector3">
            <a:avLst>
              <a:gd name="adj1" fmla="val 55010"/>
            </a:avLst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Povezovalnik: kolenski 153">
            <a:extLst>
              <a:ext uri="{FF2B5EF4-FFF2-40B4-BE49-F238E27FC236}">
                <a16:creationId xmlns:a16="http://schemas.microsoft.com/office/drawing/2014/main" id="{5189F727-CF62-4891-9929-157C8C9B11B7}"/>
              </a:ext>
            </a:extLst>
          </p:cNvPr>
          <p:cNvCxnSpPr>
            <a:cxnSpLocks/>
          </p:cNvCxnSpPr>
          <p:nvPr/>
        </p:nvCxnSpPr>
        <p:spPr>
          <a:xfrm>
            <a:off x="7510395" y="3934329"/>
            <a:ext cx="2910315" cy="1113930"/>
          </a:xfrm>
          <a:prstGeom prst="bentConnector2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Povezovalnik: kolenski 164">
            <a:extLst>
              <a:ext uri="{FF2B5EF4-FFF2-40B4-BE49-F238E27FC236}">
                <a16:creationId xmlns:a16="http://schemas.microsoft.com/office/drawing/2014/main" id="{AB469EA7-C326-4CA9-84A3-3DF7422EE9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7780613" y="3929632"/>
            <a:ext cx="1154607" cy="1113930"/>
          </a:xfrm>
          <a:prstGeom prst="bentConnector2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Povezovalnik: kolenski 185">
            <a:extLst>
              <a:ext uri="{FF2B5EF4-FFF2-40B4-BE49-F238E27FC236}">
                <a16:creationId xmlns:a16="http://schemas.microsoft.com/office/drawing/2014/main" id="{269A5071-7B0B-4D9A-B7EA-D6E144E06651}"/>
              </a:ext>
            </a:extLst>
          </p:cNvPr>
          <p:cNvCxnSpPr>
            <a:cxnSpLocks/>
          </p:cNvCxnSpPr>
          <p:nvPr/>
        </p:nvCxnSpPr>
        <p:spPr>
          <a:xfrm rot="5400000">
            <a:off x="4164570" y="1293593"/>
            <a:ext cx="1502990" cy="5188658"/>
          </a:xfrm>
          <a:prstGeom prst="bentConnector3">
            <a:avLst>
              <a:gd name="adj1" fmla="val 52535"/>
            </a:avLst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Križec 199">
            <a:extLst>
              <a:ext uri="{FF2B5EF4-FFF2-40B4-BE49-F238E27FC236}">
                <a16:creationId xmlns:a16="http://schemas.microsoft.com/office/drawing/2014/main" id="{F970276B-12CB-42EB-8CCC-48B8DECDC7C2}"/>
              </a:ext>
            </a:extLst>
          </p:cNvPr>
          <p:cNvSpPr/>
          <p:nvPr/>
        </p:nvSpPr>
        <p:spPr>
          <a:xfrm>
            <a:off x="9006824" y="5278496"/>
            <a:ext cx="163742" cy="167065"/>
          </a:xfrm>
          <a:prstGeom prst="plus">
            <a:avLst>
              <a:gd name="adj" fmla="val 37689"/>
            </a:avLst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3074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ACFBEE53-A624-E22F-B212-0074ABF6F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775" y="-346832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2370D255-CE0C-A946-4495-BBF4514F39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49" y="-148789"/>
            <a:ext cx="985450" cy="130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95495"/>
      </p:ext>
    </p:extLst>
  </p:cSld>
  <p:clrMapOvr>
    <a:masterClrMapping/>
  </p:clrMapOvr>
  <p:transition spd="med">
    <p:pull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ka 15"/>
          <p:cNvPicPr/>
          <p:nvPr/>
        </p:nvPicPr>
        <p:blipFill>
          <a:blip r:embed="rId2"/>
          <a:stretch>
            <a:fillRect/>
          </a:stretch>
        </p:blipFill>
        <p:spPr>
          <a:xfrm>
            <a:off x="5987135" y="1752748"/>
            <a:ext cx="3580914" cy="2443116"/>
          </a:xfrm>
          <a:prstGeom prst="round2DiagRect">
            <a:avLst>
              <a:gd name="adj1" fmla="val 26804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0" y="1752749"/>
            <a:ext cx="3497159" cy="2443640"/>
          </a:xfrm>
          <a:prstGeom prst="round2DiagRect">
            <a:avLst>
              <a:gd name="adj1" fmla="val 0"/>
              <a:gd name="adj2" fmla="val 26876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Slika 17" descr="Rezultat iskanja slik za UPRAVA ZA POMORSTVO GUMENJAK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5" b="14718"/>
          <a:stretch/>
        </p:blipFill>
        <p:spPr bwMode="auto">
          <a:xfrm>
            <a:off x="2368362" y="4527015"/>
            <a:ext cx="3470117" cy="1912914"/>
          </a:xfrm>
          <a:prstGeom prst="round2DiagRect">
            <a:avLst>
              <a:gd name="adj1" fmla="val 0"/>
              <a:gd name="adj2" fmla="val 23901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88344"/>
          </a:xfrm>
          <a:prstGeom prst="rect">
            <a:avLst/>
          </a:prstGeom>
        </p:spPr>
      </p:pic>
      <p:sp>
        <p:nvSpPr>
          <p:cNvPr id="9" name="PoljeZBesedilom 8"/>
          <p:cNvSpPr txBox="1"/>
          <p:nvPr/>
        </p:nvSpPr>
        <p:spPr>
          <a:xfrm>
            <a:off x="14003" y="1642573"/>
            <a:ext cx="263587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Večje plovilo SAR: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Oznaka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SI-10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Model: </a:t>
            </a:r>
            <a:r>
              <a:rPr lang="sl-SI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Vittoria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 C.365 FLY V800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Tip: </a:t>
            </a:r>
            <a:r>
              <a:rPr lang="sl-SI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Alu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 SAR / PATROL </a:t>
            </a:r>
            <a:r>
              <a:rPr lang="sl-SI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boat</a:t>
            </a:r>
            <a:endParaRPr lang="sl-SI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Dolžina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14,00 m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Širina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4,00 m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Ugrez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 1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,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0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0 m 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Max. 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hitrost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7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 kts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Pro</a:t>
            </a:r>
            <a:r>
              <a:rPr lang="sl-SI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pulzija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Jet RR </a:t>
            </a:r>
            <a:r>
              <a:rPr lang="sl-SI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Kamewa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Motor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Cummings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 QSM 11-M 645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Spec..: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Nepotopljiv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sl-SI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PoljeZBesedilom 9"/>
          <p:cNvSpPr txBox="1"/>
          <p:nvPr/>
        </p:nvSpPr>
        <p:spPr>
          <a:xfrm>
            <a:off x="82537" y="1036178"/>
            <a:ext cx="5532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PLOVILA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1" name="PoljeZBesedilom 10"/>
          <p:cNvSpPr txBox="1"/>
          <p:nvPr/>
        </p:nvSpPr>
        <p:spPr>
          <a:xfrm>
            <a:off x="9192232" y="4527015"/>
            <a:ext cx="32185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Blip>
                <a:blip r:embed="rId7"/>
              </a:buBlip>
            </a:pPr>
            <a:r>
              <a:rPr lang="sl-SI" sz="1600" b="1" cap="all" dirty="0">
                <a:solidFill>
                  <a:schemeClr val="bg1"/>
                </a:solidFill>
                <a:latin typeface="Agency FB" panose="020B0503020202020204" pitchFamily="34" charset="0"/>
              </a:rPr>
              <a:t>SI-13:</a:t>
            </a:r>
          </a:p>
          <a:p>
            <a:pPr marL="742950" lvl="1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Dolžina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 6,48 m</a:t>
            </a:r>
          </a:p>
          <a:p>
            <a:pPr marL="742950" lvl="1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Širina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 2,56 m</a:t>
            </a:r>
          </a:p>
          <a:p>
            <a:pPr marL="742950" lvl="1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Ugrez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 0,35 m</a:t>
            </a:r>
          </a:p>
          <a:p>
            <a:pPr marL="742950" lvl="1" indent="-285750">
              <a:buBlip>
                <a:blip r:embed="rId7"/>
              </a:buBlip>
            </a:pPr>
            <a:r>
              <a:rPr lang="sl-SI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Propulzija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 </a:t>
            </a:r>
            <a:r>
              <a:rPr lang="sl-SI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Outboard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Yamaha</a:t>
            </a:r>
            <a:endParaRPr lang="it-IT" sz="14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742950" lvl="1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Motor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 1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50 ks</a:t>
            </a:r>
            <a:endParaRPr lang="it-IT" sz="14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742950" lvl="1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Konstruktor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 </a:t>
            </a:r>
            <a:r>
              <a:rPr lang="it-IT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Zodiak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it-IT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Milpro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it-IT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Pariz</a:t>
            </a:r>
            <a:r>
              <a:rPr lang="it-IT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, </a:t>
            </a:r>
            <a:r>
              <a:rPr lang="it-IT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Francija</a:t>
            </a:r>
            <a:endParaRPr lang="it-IT" sz="14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sl-SI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PoljeZBesedilom 13"/>
          <p:cNvSpPr txBox="1"/>
          <p:nvPr/>
        </p:nvSpPr>
        <p:spPr>
          <a:xfrm>
            <a:off x="9632950" y="1613286"/>
            <a:ext cx="36505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Manjše plovilo SAR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Model: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EOS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Alunautic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1050 SAR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T</a:t>
            </a:r>
            <a:r>
              <a:rPr lang="sl-SI" sz="12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ip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 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Modular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RIB /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deep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V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Oznaka: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SI-11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Dolžina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10,50 m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Širina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3,50 m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Ugrez: 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0,65 m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Nadvodje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0,70 m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Max. 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Hitrost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35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kts</a:t>
            </a:r>
            <a:endParaRPr lang="sl-SI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Motor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2x </a:t>
            </a:r>
            <a:r>
              <a:rPr lang="en-US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Yanmar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 8LV 370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2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Propul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zija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2x </a:t>
            </a:r>
            <a:r>
              <a:rPr lang="en-US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HamiltonJet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 HJ292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Control sys.: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BluewArrow+JetAnchore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Osebe: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3 + 11 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persons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(14 total) 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ISO 9001 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compliant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,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Bureau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Veritas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certified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PoljeZBesedilom 14"/>
          <p:cNvSpPr txBox="1"/>
          <p:nvPr/>
        </p:nvSpPr>
        <p:spPr>
          <a:xfrm>
            <a:off x="0" y="4195864"/>
            <a:ext cx="385982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Gumenjaka: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Oznaka: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SI-12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Model: </a:t>
            </a:r>
            <a:r>
              <a:rPr lang="sl-SI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ZodiacMilPRO</a:t>
            </a:r>
            <a:endParaRPr lang="sl-SI" sz="14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Tip: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FRC - RIB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Dolžina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7,40 m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Širina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2,90 m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Ugrez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0,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6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0 m 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Max. 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hitrost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 3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5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 kts</a:t>
            </a:r>
          </a:p>
          <a:p>
            <a:pPr marL="285750" indent="-285750">
              <a:buBlip>
                <a:blip r:embed="rId7"/>
              </a:buBlip>
            </a:pPr>
            <a:r>
              <a:rPr lang="en-US" sz="14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Propul</a:t>
            </a: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zija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 Outboard</a:t>
            </a:r>
          </a:p>
          <a:p>
            <a:pPr marL="285750" indent="-285750">
              <a:buBlip>
                <a:blip r:embed="rId7"/>
              </a:buBlip>
            </a:pPr>
            <a:r>
              <a:rPr lang="sl-SI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Motor</a:t>
            </a:r>
            <a:r>
              <a:rPr lang="en-US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Yamaha </a:t>
            </a:r>
            <a:r>
              <a:rPr lang="sl-SI" sz="1400" dirty="0">
                <a:solidFill>
                  <a:schemeClr val="bg1"/>
                </a:solidFill>
                <a:latin typeface="Agency FB" panose="020B0503020202020204" pitchFamily="34" charset="0"/>
              </a:rPr>
              <a:t>225ks</a:t>
            </a:r>
            <a: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  <a:t>	</a:t>
            </a:r>
          </a:p>
          <a:p>
            <a:endParaRPr lang="en-US" sz="14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sl-SI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17" name="Slika 16" descr="C:\Users\asteffe\AppData\Local\Temp\notes1C2047\PI-1 zodiac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r="7143"/>
          <a:stretch/>
        </p:blipFill>
        <p:spPr bwMode="auto">
          <a:xfrm>
            <a:off x="5986322" y="4519173"/>
            <a:ext cx="3581727" cy="1909521"/>
          </a:xfrm>
          <a:prstGeom prst="round2DiagRect">
            <a:avLst>
              <a:gd name="adj1" fmla="val 23650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PoljeZBesedilom 18"/>
          <p:cNvSpPr txBox="1"/>
          <p:nvPr/>
        </p:nvSpPr>
        <p:spPr>
          <a:xfrm>
            <a:off x="4462401" y="1010041"/>
            <a:ext cx="3049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cap="all" dirty="0">
                <a:solidFill>
                  <a:schemeClr val="bg1"/>
                </a:solidFill>
                <a:latin typeface="Agency FB" panose="020B0503020202020204" pitchFamily="34" charset="0"/>
              </a:rPr>
              <a:t>   </a:t>
            </a:r>
            <a:r>
              <a:rPr lang="sl-SI" sz="3200" b="1" cap="all" dirty="0">
                <a:solidFill>
                  <a:schemeClr val="bg1"/>
                </a:solidFill>
                <a:latin typeface="Agency FB" panose="020B0503020202020204" pitchFamily="34" charset="0"/>
              </a:rPr>
              <a:t>URSP KAPITANIJA</a:t>
            </a:r>
            <a:r>
              <a:rPr lang="sl-SI" sz="2400" b="1" cap="all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  <a:p>
            <a:endParaRPr lang="sl-SI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sl-SI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5122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26DEBC9D-D7D4-05C6-2F02-B6388059D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551" y="-305796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58C97C83-ADF4-9132-5BCE-F84A3BFA06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49" y="-119847"/>
            <a:ext cx="985450" cy="130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96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r="-1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Bent 20">
            <a:extLst>
              <a:ext uri="{FF2B5EF4-FFF2-40B4-BE49-F238E27FC236}">
                <a16:creationId xmlns:a16="http://schemas.microsoft.com/office/drawing/2014/main" id="{511C65DB-29CD-5504-D580-064B758D99F1}"/>
              </a:ext>
            </a:extLst>
          </p:cNvPr>
          <p:cNvSpPr/>
          <p:nvPr/>
        </p:nvSpPr>
        <p:spPr>
          <a:xfrm>
            <a:off x="838200" y="5473005"/>
            <a:ext cx="2098923" cy="1384995"/>
          </a:xfrm>
          <a:prstGeom prst="bentArrow">
            <a:avLst>
              <a:gd name="adj1" fmla="val 25000"/>
              <a:gd name="adj2" fmla="val 25000"/>
              <a:gd name="adj3" fmla="val 0"/>
              <a:gd name="adj4" fmla="val 4375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chemeClr val="tx1"/>
              </a:solidFill>
            </a:endParaRPr>
          </a:p>
        </p:txBody>
      </p:sp>
      <p:sp>
        <p:nvSpPr>
          <p:cNvPr id="24" name="Arrow: Bent 23">
            <a:extLst>
              <a:ext uri="{FF2B5EF4-FFF2-40B4-BE49-F238E27FC236}">
                <a16:creationId xmlns:a16="http://schemas.microsoft.com/office/drawing/2014/main" id="{1A3FE1CD-407B-F011-ED10-8E6757ED1546}"/>
              </a:ext>
            </a:extLst>
          </p:cNvPr>
          <p:cNvSpPr/>
          <p:nvPr/>
        </p:nvSpPr>
        <p:spPr>
          <a:xfrm rot="10800000">
            <a:off x="5582444" y="988344"/>
            <a:ext cx="2098923" cy="2899457"/>
          </a:xfrm>
          <a:prstGeom prst="bentArrow">
            <a:avLst>
              <a:gd name="adj1" fmla="val 25000"/>
              <a:gd name="adj2" fmla="val 25000"/>
              <a:gd name="adj3" fmla="val 0"/>
              <a:gd name="adj4" fmla="val 4375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chemeClr val="tx1"/>
              </a:solidFill>
            </a:endParaRPr>
          </a:p>
        </p:txBody>
      </p:sp>
      <p:sp>
        <p:nvSpPr>
          <p:cNvPr id="22" name="Arrow: Bent 21">
            <a:extLst>
              <a:ext uri="{FF2B5EF4-FFF2-40B4-BE49-F238E27FC236}">
                <a16:creationId xmlns:a16="http://schemas.microsoft.com/office/drawing/2014/main" id="{C6AE3E63-4784-DE39-2FD5-FC63E5DD393B}"/>
              </a:ext>
            </a:extLst>
          </p:cNvPr>
          <p:cNvSpPr/>
          <p:nvPr/>
        </p:nvSpPr>
        <p:spPr>
          <a:xfrm rot="10800000">
            <a:off x="0" y="4233690"/>
            <a:ext cx="2098923" cy="1384995"/>
          </a:xfrm>
          <a:prstGeom prst="bentArrow">
            <a:avLst>
              <a:gd name="adj1" fmla="val 25000"/>
              <a:gd name="adj2" fmla="val 25000"/>
              <a:gd name="adj3" fmla="val 0"/>
              <a:gd name="adj4" fmla="val 4375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88344"/>
          </a:xfrm>
          <a:prstGeom prst="rect">
            <a:avLst/>
          </a:prstGeom>
        </p:spPr>
      </p:pic>
      <p:sp>
        <p:nvSpPr>
          <p:cNvPr id="13" name="PoljeZBesedilom 12"/>
          <p:cNvSpPr txBox="1"/>
          <p:nvPr/>
        </p:nvSpPr>
        <p:spPr>
          <a:xfrm>
            <a:off x="5760923" y="1161642"/>
            <a:ext cx="26275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Model: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Lamor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Serecraft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W16</a:t>
            </a:r>
          </a:p>
          <a:p>
            <a:pPr marL="285750" indent="-285750">
              <a:buBlip>
                <a:blip r:embed="rId5"/>
              </a:buBlip>
            </a:pP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T</a:t>
            </a:r>
            <a:r>
              <a:rPr lang="sl-SI" sz="12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ip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ladje: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Oil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Recovery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Vessel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/ MPB</a:t>
            </a: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Oznaka: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SI-20</a:t>
            </a: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Dolžina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16,60 m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Širina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5,05 m</a:t>
            </a: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Ugrez: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1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,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50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 m</a:t>
            </a:r>
          </a:p>
          <a:p>
            <a:pPr marL="285750" indent="-285750">
              <a:buBlip>
                <a:blip r:embed="rId5"/>
              </a:buBlip>
            </a:pP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Max. 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hitrost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	22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kts</a:t>
            </a:r>
            <a:endParaRPr lang="sl-SI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Motor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2 x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VolvoPenta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D9 500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en-US" sz="12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Propul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zija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	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Axis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/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Prop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Posadka: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	2 + 8 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persons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</p:txBody>
      </p:sp>
      <p:sp>
        <p:nvSpPr>
          <p:cNvPr id="14" name="PoljeZBesedilom 13"/>
          <p:cNvSpPr txBox="1"/>
          <p:nvPr/>
        </p:nvSpPr>
        <p:spPr>
          <a:xfrm>
            <a:off x="7262787" y="1948626"/>
            <a:ext cx="474589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 SVOM</a:t>
            </a:r>
          </a:p>
          <a:p>
            <a:pPr algn="r"/>
            <a:r>
              <a:rPr lang="sl-SI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„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Se</a:t>
            </a:r>
            <a:r>
              <a:rPr lang="sl-SI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k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tor</a:t>
            </a:r>
            <a:r>
              <a:rPr lang="sl-SI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varovanja obalnega morja“: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15" name="Slika 12">
            <a:extLst>
              <a:ext uri="{FF2B5EF4-FFF2-40B4-BE49-F238E27FC236}">
                <a16:creationId xmlns:a16="http://schemas.microsoft.com/office/drawing/2014/main" id="{58916496-1533-F117-F3F9-BC9667266A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62" y="4248299"/>
            <a:ext cx="3265883" cy="2449411"/>
          </a:xfrm>
          <a:prstGeom prst="round2DiagRect">
            <a:avLst>
              <a:gd name="adj1" fmla="val 0"/>
              <a:gd name="adj2" fmla="val 40099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PoljeZBesedilom 16">
            <a:extLst>
              <a:ext uri="{FF2B5EF4-FFF2-40B4-BE49-F238E27FC236}">
                <a16:creationId xmlns:a16="http://schemas.microsoft.com/office/drawing/2014/main" id="{42D9B0F4-111B-F52F-880B-5954007658D1}"/>
              </a:ext>
            </a:extLst>
          </p:cNvPr>
          <p:cNvSpPr txBox="1"/>
          <p:nvPr/>
        </p:nvSpPr>
        <p:spPr>
          <a:xfrm>
            <a:off x="4428306" y="5015245"/>
            <a:ext cx="2098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Oznaka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SI-21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Model: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Pioner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Multi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III</a:t>
            </a: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Tip: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PVC – MPB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support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boat</a:t>
            </a:r>
            <a:endParaRPr lang="sl-SI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Dolžina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5,30 m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Širina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2,15 m</a:t>
            </a:r>
          </a:p>
          <a:p>
            <a:pPr marL="285750" indent="-285750">
              <a:buBlip>
                <a:blip r:embed="rId5"/>
              </a:buBlip>
            </a:pP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Max. </a:t>
            </a: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Št .oseb</a:t>
            </a:r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: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8</a:t>
            </a:r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Agency FB" panose="020B0503020202020204" pitchFamily="34" charset="0"/>
              </a:rPr>
              <a:t>persons</a:t>
            </a:r>
            <a:endParaRPr lang="sl-SI" sz="12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Motor: </a:t>
            </a:r>
            <a:r>
              <a:rPr lang="sl-SI" sz="1200" dirty="0">
                <a:solidFill>
                  <a:schemeClr val="bg1"/>
                </a:solidFill>
                <a:latin typeface="Agency FB" panose="020B0503020202020204" pitchFamily="34" charset="0"/>
              </a:rPr>
              <a:t>Yamaha F80 DETL</a:t>
            </a:r>
            <a:endParaRPr 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7909540A-C0DC-94A3-6073-88FB81040F6F}"/>
              </a:ext>
            </a:extLst>
          </p:cNvPr>
          <p:cNvSpPr/>
          <p:nvPr/>
        </p:nvSpPr>
        <p:spPr>
          <a:xfrm rot="10800000">
            <a:off x="8305799" y="1234298"/>
            <a:ext cx="3877063" cy="477032"/>
          </a:xfrm>
          <a:prstGeom prst="homePlate">
            <a:avLst>
              <a:gd name="adj" fmla="val 74177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29964F9-8FE5-9B75-9744-FA2FDAB19B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041" y="795277"/>
            <a:ext cx="5646777" cy="3949131"/>
          </a:xfrm>
          <a:prstGeom prst="rect">
            <a:avLst/>
          </a:prstGeom>
        </p:spPr>
      </p:pic>
      <p:pic>
        <p:nvPicPr>
          <p:cNvPr id="7170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45E43F5E-F601-C6F3-6FF6-CECB460E2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797" y="-380440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lika 1" descr="Slika, ki vsebuje besede voda, deskanje, na prostem, riba">
            <a:extLst>
              <a:ext uri="{FF2B5EF4-FFF2-40B4-BE49-F238E27FC236}">
                <a16:creationId xmlns:a16="http://schemas.microsoft.com/office/drawing/2014/main" id="{11DD5C41-AB0D-4467-0D34-52E86D49EC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18" y="3654610"/>
            <a:ext cx="5220280" cy="2940343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3A7D5D4-8EFD-22FA-A3F2-1AB127F2BE1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354" y="-83368"/>
            <a:ext cx="872575" cy="115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2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88344"/>
          </a:xfrm>
          <a:prstGeom prst="rect">
            <a:avLst/>
          </a:prstGeom>
        </p:spPr>
      </p:pic>
      <p:sp>
        <p:nvSpPr>
          <p:cNvPr id="10" name="PoljeZBesedilom 9"/>
          <p:cNvSpPr txBox="1"/>
          <p:nvPr/>
        </p:nvSpPr>
        <p:spPr>
          <a:xfrm>
            <a:off x="241287" y="1104995"/>
            <a:ext cx="594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PORT STATE CONTROL – inšpekcija tujih ladij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4" name="PoljeZBesedilom 13"/>
          <p:cNvSpPr txBox="1"/>
          <p:nvPr/>
        </p:nvSpPr>
        <p:spPr>
          <a:xfrm>
            <a:off x="472043" y="6111390"/>
            <a:ext cx="6310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sl-SI" sz="2000" b="1" cap="all" dirty="0">
                <a:solidFill>
                  <a:schemeClr val="bg1"/>
                </a:solidFill>
                <a:latin typeface="Agency FB" panose="020B0503020202020204" pitchFamily="34" charset="0"/>
              </a:rPr>
              <a:t>FLAG STATE CONTROL – </a:t>
            </a:r>
            <a:r>
              <a:rPr lang="sl-SI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inšpekcija domačih ladij</a:t>
            </a:r>
            <a:endParaRPr lang="sl-SI" sz="2000" b="1" cap="all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3" y="1733480"/>
            <a:ext cx="6521121" cy="4176858"/>
          </a:xfrm>
          <a:prstGeom prst="round2DiagRect">
            <a:avLst>
              <a:gd name="adj1" fmla="val 0"/>
              <a:gd name="adj2" fmla="val 17331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3" descr="C:\Users\JKlinec\AppData\Local\Temp\notes492832\IMG_07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765" y="2793719"/>
            <a:ext cx="5327374" cy="389539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B30EC31A-6AAF-7D3F-89DB-EE55CF1534B0}"/>
              </a:ext>
            </a:extLst>
          </p:cNvPr>
          <p:cNvSpPr txBox="1"/>
          <p:nvPr/>
        </p:nvSpPr>
        <p:spPr>
          <a:xfrm>
            <a:off x="6314660" y="1434670"/>
            <a:ext cx="611919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Blip>
                <a:blip r:embed="rId6"/>
              </a:buBlip>
            </a:pPr>
            <a:r>
              <a:rPr lang="sl-SI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PREGLED LADIJ PSC: 158</a:t>
            </a:r>
          </a:p>
          <a:p>
            <a:pPr marL="742950" lvl="1" indent="-285750">
              <a:buBlip>
                <a:blip r:embed="rId6"/>
              </a:buBlip>
            </a:pPr>
            <a:r>
              <a:rPr lang="sl-SI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INŠPEKCIJSKI NADZOR</a:t>
            </a:r>
          </a:p>
          <a:p>
            <a:pPr marL="742950" lvl="1" indent="-285750">
              <a:buBlip>
                <a:blip r:embed="rId6"/>
              </a:buBlip>
            </a:pPr>
            <a:r>
              <a:rPr lang="sl-SI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UPRAVNE IN STROKOVNE NALOGE ZA ZAŠČITO MORJA</a:t>
            </a:r>
          </a:p>
          <a:p>
            <a:pPr marL="742950" lvl="1" indent="-285750">
              <a:buBlip>
                <a:blip r:embed="rId6"/>
              </a:buBlip>
            </a:pPr>
            <a:r>
              <a:rPr lang="sl-SI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NADZOR NAD PRISTANIŠKO INFRASTRUKTURO</a:t>
            </a:r>
            <a:endParaRPr lang="it-IT" sz="20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1"/>
            <a:endParaRPr lang="it-IT" sz="18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1"/>
            <a:endParaRPr lang="it-IT" sz="18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1"/>
            <a:endParaRPr lang="sl-SI" sz="18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lvl="1"/>
            <a:endParaRPr lang="sl-SI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742950" lvl="1" indent="-285750">
              <a:buBlip>
                <a:blip r:embed="rId6"/>
              </a:buBlip>
            </a:pPr>
            <a:endParaRPr lang="sl-SI" sz="1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8194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B4C634F7-66DE-B99B-974F-D8DD1072D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577" y="-344027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C69A10A9-BE24-03B6-4D62-D50268F74D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153" y="-135099"/>
            <a:ext cx="985450" cy="130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91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4000" r="-1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Raven povezovalnik 80"/>
          <p:cNvCxnSpPr/>
          <p:nvPr/>
        </p:nvCxnSpPr>
        <p:spPr>
          <a:xfrm flipV="1">
            <a:off x="1799400" y="4330460"/>
            <a:ext cx="3065898" cy="8115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ven povezovalnik 72"/>
          <p:cNvCxnSpPr/>
          <p:nvPr/>
        </p:nvCxnSpPr>
        <p:spPr>
          <a:xfrm>
            <a:off x="6118546" y="2979034"/>
            <a:ext cx="0" cy="578535"/>
          </a:xfrm>
          <a:prstGeom prst="line">
            <a:avLst/>
          </a:prstGeom>
          <a:ln w="1143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386"/>
            <a:ext cx="12192000" cy="988344"/>
          </a:xfrm>
          <a:prstGeom prst="rect">
            <a:avLst/>
          </a:prstGeom>
        </p:spPr>
      </p:pic>
      <p:sp>
        <p:nvSpPr>
          <p:cNvPr id="9" name="PoljeZBesedilom 8"/>
          <p:cNvSpPr txBox="1"/>
          <p:nvPr/>
        </p:nvSpPr>
        <p:spPr>
          <a:xfrm>
            <a:off x="927925" y="1011116"/>
            <a:ext cx="1027844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Organi, ki delujejo na morju v Sloveniji poleg URSP </a:t>
            </a:r>
          </a:p>
          <a:p>
            <a:pPr algn="ctr"/>
            <a:endParaRPr lang="en-US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0" name="PoljeZBesedilom 9"/>
          <p:cNvSpPr txBox="1"/>
          <p:nvPr/>
        </p:nvSpPr>
        <p:spPr>
          <a:xfrm>
            <a:off x="115502" y="1783367"/>
            <a:ext cx="27158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    Pomorska policija</a:t>
            </a:r>
          </a:p>
        </p:txBody>
      </p:sp>
      <p:sp>
        <p:nvSpPr>
          <p:cNvPr id="11" name="PoljeZBesedilom 10"/>
          <p:cNvSpPr txBox="1"/>
          <p:nvPr/>
        </p:nvSpPr>
        <p:spPr>
          <a:xfrm>
            <a:off x="9464964" y="1825344"/>
            <a:ext cx="2258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Slove</a:t>
            </a:r>
            <a:r>
              <a:rPr lang="sl-SI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nska</a:t>
            </a:r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vojska</a:t>
            </a:r>
          </a:p>
        </p:txBody>
      </p:sp>
      <p:sp>
        <p:nvSpPr>
          <p:cNvPr id="12" name="PoljeZBesedilom 11"/>
          <p:cNvSpPr txBox="1"/>
          <p:nvPr/>
        </p:nvSpPr>
        <p:spPr>
          <a:xfrm>
            <a:off x="93378" y="5792622"/>
            <a:ext cx="4126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Civilna zaščita in pomoč ob nesrečah</a:t>
            </a:r>
          </a:p>
        </p:txBody>
      </p:sp>
      <p:sp>
        <p:nvSpPr>
          <p:cNvPr id="13" name="PoljeZBesedilom 12"/>
          <p:cNvSpPr txBox="1"/>
          <p:nvPr/>
        </p:nvSpPr>
        <p:spPr>
          <a:xfrm>
            <a:off x="9690522" y="4872957"/>
            <a:ext cx="2218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Ribiški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in</a:t>
            </a:r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š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pe</a:t>
            </a:r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k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tor</a:t>
            </a:r>
            <a:endParaRPr lang="sl-SI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cxnSp>
        <p:nvCxnSpPr>
          <p:cNvPr id="26" name="Raven povezovalnik 25"/>
          <p:cNvCxnSpPr/>
          <p:nvPr/>
        </p:nvCxnSpPr>
        <p:spPr>
          <a:xfrm flipH="1">
            <a:off x="6883880" y="2834027"/>
            <a:ext cx="3234906" cy="9146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2156604" y="2834027"/>
            <a:ext cx="2544792" cy="7235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>
            <a:cxnSpLocks/>
          </p:cNvCxnSpPr>
          <p:nvPr/>
        </p:nvCxnSpPr>
        <p:spPr>
          <a:xfrm flipH="1" flipV="1">
            <a:off x="6342352" y="3708864"/>
            <a:ext cx="3348170" cy="8117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4575801" y="3517921"/>
            <a:ext cx="3040399" cy="954107"/>
          </a:xfrm>
          <a:prstGeom prst="rect">
            <a:avLst/>
          </a:prstGeom>
          <a:solidFill>
            <a:schemeClr val="accent1"/>
          </a:solidFill>
          <a:ln w="12700" cap="rnd"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/>
          </a:scene3d>
          <a:sp3d prstMaterial="dkEdge"/>
        </p:spPr>
        <p:txBody>
          <a:bodyPr wrap="square" rtlCol="0">
            <a:spAutoFit/>
          </a:bodyPr>
          <a:lstStyle/>
          <a:p>
            <a:pPr algn="ctr"/>
            <a:r>
              <a:rPr lang="sl-SI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KOORDINACIJA SLUŽB NA MORJU</a:t>
            </a:r>
            <a:endParaRPr 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70" name="Slika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57" y="1775988"/>
            <a:ext cx="3010424" cy="1693364"/>
          </a:xfrm>
          <a:prstGeom prst="round2DiagRect">
            <a:avLst>
              <a:gd name="adj1" fmla="val 22780"/>
              <a:gd name="adj2" fmla="val 0"/>
            </a:avLst>
          </a:prstGeom>
          <a:ln w="254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Slika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97" y="2281805"/>
            <a:ext cx="1373226" cy="1466855"/>
          </a:xfrm>
          <a:prstGeom prst="rect">
            <a:avLst/>
          </a:prstGeom>
        </p:spPr>
      </p:pic>
      <p:pic>
        <p:nvPicPr>
          <p:cNvPr id="22" name="Slika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495" y="2281805"/>
            <a:ext cx="1571297" cy="1631730"/>
          </a:xfrm>
          <a:prstGeom prst="rect">
            <a:avLst/>
          </a:prstGeom>
        </p:spPr>
      </p:pic>
      <p:pic>
        <p:nvPicPr>
          <p:cNvPr id="27" name="Slika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216" y="4033187"/>
            <a:ext cx="2171700" cy="952500"/>
          </a:xfrm>
          <a:prstGeom prst="rect">
            <a:avLst/>
          </a:prstGeom>
        </p:spPr>
      </p:pic>
      <p:pic>
        <p:nvPicPr>
          <p:cNvPr id="33" name="Slika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09" y="3953292"/>
            <a:ext cx="1839330" cy="1839330"/>
          </a:xfrm>
          <a:prstGeom prst="rect">
            <a:avLst/>
          </a:prstGeom>
        </p:spPr>
      </p:pic>
      <p:sp>
        <p:nvSpPr>
          <p:cNvPr id="42" name="PoljeZBesedilom 41"/>
          <p:cNvSpPr txBox="1"/>
          <p:nvPr/>
        </p:nvSpPr>
        <p:spPr>
          <a:xfrm>
            <a:off x="3132166" y="6339914"/>
            <a:ext cx="4567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Finančna uprava -  Carina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9218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FB5626DC-860F-3E11-0A13-2A8FA1ACD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47" y="-389688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 descr="Slika, ki vsebuje besede besedilo, pisava, krog, logotip&#10;&#10;Vsebina, ustvarjena z umetno inteligenco, morda ni pravilna.">
            <a:extLst>
              <a:ext uri="{FF2B5EF4-FFF2-40B4-BE49-F238E27FC236}">
                <a16:creationId xmlns:a16="http://schemas.microsoft.com/office/drawing/2014/main" id="{299EF004-9600-07AF-B47D-54B40CA0700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02" y="5012332"/>
            <a:ext cx="1431633" cy="1432752"/>
          </a:xfrm>
          <a:prstGeom prst="rect">
            <a:avLst/>
          </a:prstGeom>
        </p:spPr>
      </p:pic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6DB15C3E-1B60-8FE9-CCE6-630B75B85FC7}"/>
              </a:ext>
            </a:extLst>
          </p:cNvPr>
          <p:cNvCxnSpPr>
            <a:cxnSpLocks/>
            <a:stCxn id="39" idx="2"/>
            <a:endCxn id="5" idx="0"/>
          </p:cNvCxnSpPr>
          <p:nvPr/>
        </p:nvCxnSpPr>
        <p:spPr>
          <a:xfrm flipH="1">
            <a:off x="5497119" y="4472028"/>
            <a:ext cx="598882" cy="5403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Slika 18">
            <a:extLst>
              <a:ext uri="{FF2B5EF4-FFF2-40B4-BE49-F238E27FC236}">
                <a16:creationId xmlns:a16="http://schemas.microsoft.com/office/drawing/2014/main" id="{981708C8-2367-B472-2989-12211944292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769" y="-132603"/>
            <a:ext cx="939555" cy="1243748"/>
          </a:xfrm>
          <a:prstGeom prst="rect">
            <a:avLst/>
          </a:prstGeom>
        </p:spPr>
      </p:pic>
      <p:pic>
        <p:nvPicPr>
          <p:cNvPr id="3" name="Slika 2" descr="Slika, ki vsebuje besede krog, besedilo, pisava, oblikovanje">
            <a:extLst>
              <a:ext uri="{FF2B5EF4-FFF2-40B4-BE49-F238E27FC236}">
                <a16:creationId xmlns:a16="http://schemas.microsoft.com/office/drawing/2014/main" id="{BD5D3A27-8958-78BB-8711-78625996FC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32" y="5160949"/>
            <a:ext cx="1263345" cy="1263345"/>
          </a:xfrm>
          <a:prstGeom prst="rect">
            <a:avLst/>
          </a:prstGeom>
        </p:spPr>
      </p:pic>
      <p:cxnSp>
        <p:nvCxnSpPr>
          <p:cNvPr id="14" name="Raven povezovalnik 13">
            <a:extLst>
              <a:ext uri="{FF2B5EF4-FFF2-40B4-BE49-F238E27FC236}">
                <a16:creationId xmlns:a16="http://schemas.microsoft.com/office/drawing/2014/main" id="{7366C3D2-8D7F-B782-B819-6FEA2C87AFD8}"/>
              </a:ext>
            </a:extLst>
          </p:cNvPr>
          <p:cNvCxnSpPr>
            <a:cxnSpLocks/>
          </p:cNvCxnSpPr>
          <p:nvPr/>
        </p:nvCxnSpPr>
        <p:spPr>
          <a:xfrm>
            <a:off x="6514104" y="4464468"/>
            <a:ext cx="1551228" cy="8242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2">
            <a:extLst>
              <a:ext uri="{FF2B5EF4-FFF2-40B4-BE49-F238E27FC236}">
                <a16:creationId xmlns:a16="http://schemas.microsoft.com/office/drawing/2014/main" id="{D30CCEB4-611A-9946-EDF3-EE7C48222925}"/>
              </a:ext>
            </a:extLst>
          </p:cNvPr>
          <p:cNvSpPr txBox="1"/>
          <p:nvPr/>
        </p:nvSpPr>
        <p:spPr>
          <a:xfrm>
            <a:off x="9552216" y="5974387"/>
            <a:ext cx="2986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Agencija RS za okolje</a:t>
            </a:r>
          </a:p>
        </p:txBody>
      </p:sp>
    </p:spTree>
    <p:extLst>
      <p:ext uri="{BB962C8B-B14F-4D97-AF65-F5344CB8AC3E}">
        <p14:creationId xmlns:p14="http://schemas.microsoft.com/office/powerpoint/2010/main" val="18793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88344"/>
          </a:xfrm>
          <a:prstGeom prst="rect">
            <a:avLst/>
          </a:prstGeom>
        </p:spPr>
      </p:pic>
      <p:sp>
        <p:nvSpPr>
          <p:cNvPr id="7" name="Označba mesta noge 6"/>
          <p:cNvSpPr>
            <a:spLocks noGrp="1"/>
          </p:cNvSpPr>
          <p:nvPr>
            <p:ph type="ftr" sz="quarter" idx="11"/>
          </p:nvPr>
        </p:nvSpPr>
        <p:spPr>
          <a:xfrm>
            <a:off x="0" y="6598378"/>
            <a:ext cx="1255059" cy="250581"/>
          </a:xfrm>
        </p:spPr>
        <p:txBody>
          <a:bodyPr/>
          <a:lstStyle/>
          <a:p>
            <a:r>
              <a:rPr lang="sl-SI" dirty="0">
                <a:latin typeface="Agency FB" panose="020B0503020202020204" pitchFamily="34" charset="0"/>
              </a:rPr>
              <a:t>Robert</a:t>
            </a:r>
            <a:r>
              <a:rPr lang="sl-SI" dirty="0"/>
              <a:t> </a:t>
            </a:r>
            <a:r>
              <a:rPr lang="sl-SI" dirty="0">
                <a:latin typeface="Agency FB" panose="020B0503020202020204" pitchFamily="34" charset="0"/>
              </a:rPr>
              <a:t>Škrokov</a:t>
            </a:r>
            <a:r>
              <a:rPr lang="sl-SI" dirty="0"/>
              <a:t>, </a:t>
            </a:r>
            <a:r>
              <a:rPr lang="sl-SI" dirty="0">
                <a:latin typeface="Agency FB" panose="020B0503020202020204" pitchFamily="34" charset="0"/>
              </a:rPr>
              <a:t>2019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00C373-98EB-D512-6D71-48F92C67E3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6" y="3956544"/>
            <a:ext cx="4262117" cy="2877484"/>
          </a:xfrm>
          <a:prstGeom prst="snip2DiagRect">
            <a:avLst>
              <a:gd name="adj1" fmla="val 24843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8F5519-E661-6D1E-CC70-0626B080CB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09" y="1121682"/>
            <a:ext cx="4267648" cy="2881218"/>
          </a:xfrm>
          <a:prstGeom prst="snip2DiagRect">
            <a:avLst>
              <a:gd name="adj1" fmla="val 24690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BF1024-404B-2A31-9B5C-3C73A2CF70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1" y="1093719"/>
            <a:ext cx="4199504" cy="2835213"/>
          </a:xfrm>
          <a:prstGeom prst="snip2DiagRect">
            <a:avLst>
              <a:gd name="adj1" fmla="val 0"/>
              <a:gd name="adj2" fmla="val 24861"/>
            </a:avLst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2BC53E-CC27-A359-1593-2D040CEDC1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692" y="1796178"/>
            <a:ext cx="6462757" cy="4363203"/>
          </a:xfrm>
          <a:prstGeom prst="round2DiagRect">
            <a:avLst>
              <a:gd name="adj1" fmla="val 0"/>
              <a:gd name="adj2" fmla="val 5000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PoljeZBesedilom 20"/>
          <p:cNvSpPr txBox="1"/>
          <p:nvPr/>
        </p:nvSpPr>
        <p:spPr>
          <a:xfrm>
            <a:off x="4481452" y="1066114"/>
            <a:ext cx="3414328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Center </a:t>
            </a:r>
            <a:r>
              <a:rPr lang="sl-SI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za nadzor pomorskega prometa (CNP)</a:t>
            </a:r>
            <a:r>
              <a:rPr lang="sl-SI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</a:t>
            </a:r>
          </a:p>
          <a:p>
            <a:pPr algn="ctr"/>
            <a:endParaRPr lang="en-US" sz="10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7" name="PoljeZBesedilom 20">
            <a:extLst>
              <a:ext uri="{FF2B5EF4-FFF2-40B4-BE49-F238E27FC236}">
                <a16:creationId xmlns:a16="http://schemas.microsoft.com/office/drawing/2014/main" id="{553B9FC7-32BA-0572-4993-440F7E24F0F3}"/>
              </a:ext>
            </a:extLst>
          </p:cNvPr>
          <p:cNvSpPr txBox="1"/>
          <p:nvPr/>
        </p:nvSpPr>
        <p:spPr>
          <a:xfrm>
            <a:off x="-433125" y="5755500"/>
            <a:ext cx="6466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                  VTS</a:t>
            </a:r>
            <a:endParaRPr lang="en-US" sz="4000" b="1" i="1" u="sng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6146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2A083B47-7C17-4E5E-823D-AFEB9AC22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529" y="-301661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BA848658-449D-2EE7-AE4B-2D54F0467B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51" y="-115712"/>
            <a:ext cx="985450" cy="1304501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2E9D842F-8D71-6A7C-B3BD-64C815E2475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481" y="3928932"/>
            <a:ext cx="5223519" cy="28557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34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8834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49" y="-142842"/>
            <a:ext cx="985450" cy="1304501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739" y="6435969"/>
            <a:ext cx="266544" cy="342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3A6302-F76E-1C2C-EE72-7DE60A157D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8425" y="1087509"/>
            <a:ext cx="5659565" cy="57104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61F13B-F8F7-0BEA-A84B-A0ACB08575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16" y="1131166"/>
            <a:ext cx="6028269" cy="56477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000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4819026-68E2-C9BA-FF63-CE06DBC38C69}"/>
              </a:ext>
            </a:extLst>
          </p:cNvPr>
          <p:cNvSpPr/>
          <p:nvPr/>
        </p:nvSpPr>
        <p:spPr>
          <a:xfrm>
            <a:off x="7362825" y="1238250"/>
            <a:ext cx="361950" cy="3143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90D090C-8145-8245-DE2D-1A3B3A13AC3D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6242585" y="1395413"/>
            <a:ext cx="1120240" cy="25596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jeZBesedilom 8">
            <a:extLst>
              <a:ext uri="{FF2B5EF4-FFF2-40B4-BE49-F238E27FC236}">
                <a16:creationId xmlns:a16="http://schemas.microsoft.com/office/drawing/2014/main" id="{6C507DEA-BE47-A961-F095-006C6BBB947A}"/>
              </a:ext>
            </a:extLst>
          </p:cNvPr>
          <p:cNvSpPr txBox="1"/>
          <p:nvPr/>
        </p:nvSpPr>
        <p:spPr>
          <a:xfrm>
            <a:off x="266851" y="1161659"/>
            <a:ext cx="1668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Severni jadran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9" name="PoljeZBesedilom 8"/>
          <p:cNvSpPr txBox="1"/>
          <p:nvPr/>
        </p:nvSpPr>
        <p:spPr>
          <a:xfrm>
            <a:off x="417978" y="4200525"/>
            <a:ext cx="1534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Hrvaška</a:t>
            </a:r>
            <a:endParaRPr lang="en-US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1" name="PoljeZBesedilom 8">
            <a:extLst>
              <a:ext uri="{FF2B5EF4-FFF2-40B4-BE49-F238E27FC236}">
                <a16:creationId xmlns:a16="http://schemas.microsoft.com/office/drawing/2014/main" id="{B5DFC08B-D9BE-5F16-2BEB-D40DDA79CE25}"/>
              </a:ext>
            </a:extLst>
          </p:cNvPr>
          <p:cNvSpPr txBox="1"/>
          <p:nvPr/>
        </p:nvSpPr>
        <p:spPr>
          <a:xfrm>
            <a:off x="3055111" y="1131166"/>
            <a:ext cx="1534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Italija</a:t>
            </a:r>
            <a:endParaRPr lang="en-US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3" name="PoljeZBesedilom 8">
            <a:extLst>
              <a:ext uri="{FF2B5EF4-FFF2-40B4-BE49-F238E27FC236}">
                <a16:creationId xmlns:a16="http://schemas.microsoft.com/office/drawing/2014/main" id="{0740DA04-354F-AA94-9FF9-6F25699424C4}"/>
              </a:ext>
            </a:extLst>
          </p:cNvPr>
          <p:cNvSpPr txBox="1"/>
          <p:nvPr/>
        </p:nvSpPr>
        <p:spPr>
          <a:xfrm>
            <a:off x="2868127" y="2752752"/>
            <a:ext cx="1534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Slovenija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10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5AAB542D-A46D-3F8E-362E-77046D592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551" y="-305796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38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CB3545C6-B735-05FF-0B90-5E7B0FAB6E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50" y="-119868"/>
            <a:ext cx="985450" cy="1304501"/>
          </a:xfrm>
          <a:prstGeom prst="rect">
            <a:avLst/>
          </a:prstGeom>
        </p:spPr>
      </p:pic>
      <p:pic>
        <p:nvPicPr>
          <p:cNvPr id="12" name="Slika 11" descr="Slika, ki vsebuje besede zemljevid, besedilo, atlas">
            <a:extLst>
              <a:ext uri="{FF2B5EF4-FFF2-40B4-BE49-F238E27FC236}">
                <a16:creationId xmlns:a16="http://schemas.microsoft.com/office/drawing/2014/main" id="{486ED483-E846-C943-ECCC-C84B7D528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" y="1046718"/>
            <a:ext cx="5838211" cy="4128532"/>
          </a:xfrm>
          <a:prstGeom prst="rect">
            <a:avLst/>
          </a:prstGeom>
        </p:spPr>
      </p:pic>
      <p:pic>
        <p:nvPicPr>
          <p:cNvPr id="14" name="Slika 13" descr="Slika, ki vsebuje besede zemljevid, besedilo, atlas&#10;&#10;Vsebina, ustvarjena z umetno inteligenco, morda ni pravilna.">
            <a:extLst>
              <a:ext uri="{FF2B5EF4-FFF2-40B4-BE49-F238E27FC236}">
                <a16:creationId xmlns:a16="http://schemas.microsoft.com/office/drawing/2014/main" id="{6946D31B-02E2-25DA-E0BA-1ADD5C1CD1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576" y="1984743"/>
            <a:ext cx="6469898" cy="4771951"/>
          </a:xfrm>
          <a:prstGeom prst="rect">
            <a:avLst/>
          </a:prstGeom>
        </p:spPr>
      </p:pic>
      <p:pic>
        <p:nvPicPr>
          <p:cNvPr id="4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B24247A1-F1FE-A896-359B-21D9D7111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551" y="-305796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226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CB3545C6-B735-05FF-0B90-5E7B0FAB6E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50" y="-119868"/>
            <a:ext cx="985450" cy="1304501"/>
          </a:xfrm>
          <a:prstGeom prst="rect">
            <a:avLst/>
          </a:prstGeom>
        </p:spPr>
      </p:pic>
      <p:pic>
        <p:nvPicPr>
          <p:cNvPr id="5" name="Označba mesta vsebine 4" descr="Slika, ki vsebuje besede zemljevid, besedilo, atlas&#10;&#10;Vsebina, ustvarjena z umetno inteligenco, morda ni pravilna.">
            <a:extLst>
              <a:ext uri="{FF2B5EF4-FFF2-40B4-BE49-F238E27FC236}">
                <a16:creationId xmlns:a16="http://schemas.microsoft.com/office/drawing/2014/main" id="{B273B4F6-0BED-C50C-2033-3C71E5833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8728"/>
            <a:ext cx="6153283" cy="4351338"/>
          </a:xfrm>
        </p:spPr>
      </p:pic>
      <p:pic>
        <p:nvPicPr>
          <p:cNvPr id="10" name="Slika 9" descr="Slika, ki vsebuje besede zemljevid, besedilo, atlas&#10;&#10;Vsebina, ustvarjena z umetno inteligenco, morda ni pravilna.">
            <a:extLst>
              <a:ext uri="{FF2B5EF4-FFF2-40B4-BE49-F238E27FC236}">
                <a16:creationId xmlns:a16="http://schemas.microsoft.com/office/drawing/2014/main" id="{3781D1F2-077F-04F4-AE09-3D733B803E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283" y="2012348"/>
            <a:ext cx="6382681" cy="4513559"/>
          </a:xfrm>
          <a:prstGeom prst="rect">
            <a:avLst/>
          </a:prstGeom>
        </p:spPr>
      </p:pic>
      <p:pic>
        <p:nvPicPr>
          <p:cNvPr id="2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7511EDDE-D67C-FFDB-3073-2BE4A1B54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551" y="-305796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530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značba mesta vsebine 5" descr="Slika, ki vsebuje besede zemljevid, besedilo">
            <a:extLst>
              <a:ext uri="{FF2B5EF4-FFF2-40B4-BE49-F238E27FC236}">
                <a16:creationId xmlns:a16="http://schemas.microsoft.com/office/drawing/2014/main" id="{6FA87850-E656-C553-0692-C4BB145C7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1" y="1063017"/>
            <a:ext cx="8102938" cy="5730050"/>
          </a:xfr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CB3545C6-B735-05FF-0B90-5E7B0FAB6E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50" y="-119868"/>
            <a:ext cx="985450" cy="1304501"/>
          </a:xfrm>
          <a:prstGeom prst="rect">
            <a:avLst/>
          </a:prstGeom>
        </p:spPr>
      </p:pic>
      <p:pic>
        <p:nvPicPr>
          <p:cNvPr id="3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D6E8A6A7-F052-CD06-8DBD-D3DC24708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551" y="-305796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846106E1-E910-1330-9CDE-46E49FB87378}"/>
              </a:ext>
            </a:extLst>
          </p:cNvPr>
          <p:cNvSpPr txBox="1"/>
          <p:nvPr/>
        </p:nvSpPr>
        <p:spPr>
          <a:xfrm>
            <a:off x="8661400" y="2176564"/>
            <a:ext cx="35813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Podatki:</a:t>
            </a:r>
          </a:p>
          <a:p>
            <a:pPr marL="285750" indent="-285750">
              <a:buBlip>
                <a:blip r:embed="rId5"/>
              </a:buBlip>
            </a:pPr>
            <a:r>
              <a:rPr lang="sl-SI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 2000 ladij letno</a:t>
            </a:r>
            <a:endParaRPr lang="sl-SI" sz="28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 800 kontejnerskih ladij</a:t>
            </a:r>
          </a:p>
          <a:p>
            <a:pPr marL="285750" indent="-285750">
              <a:buBlip>
                <a:blip r:embed="rId5"/>
              </a:buBlip>
            </a:pPr>
            <a:r>
              <a:rPr lang="sl-SI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 350 RO-RO ladij</a:t>
            </a:r>
            <a:endParaRPr lang="sl-SI" sz="28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 180 tankerjev</a:t>
            </a:r>
            <a:endParaRPr 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 110 potniške ladje</a:t>
            </a:r>
            <a:endParaRPr lang="sl-SI" sz="28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285750" indent="-285750">
              <a:buBlip>
                <a:blip r:embed="rId5"/>
              </a:buBlip>
            </a:pPr>
            <a:r>
              <a:rPr lang="sl-SI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 140.000 potnikov</a:t>
            </a:r>
            <a:endParaRPr 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40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water, sky, overlooking, shore&#10;&#10;Description automatically generated">
            <a:extLst>
              <a:ext uri="{FF2B5EF4-FFF2-40B4-BE49-F238E27FC236}">
                <a16:creationId xmlns:a16="http://schemas.microsoft.com/office/drawing/2014/main" id="{2DA9095F-C9FF-44A9-9C6D-8BB89C9FD8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371602"/>
            <a:ext cx="12192001" cy="8229601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99973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8834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747" y="-133458"/>
            <a:ext cx="948254" cy="1255262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739" y="6435969"/>
            <a:ext cx="266544" cy="342900"/>
          </a:xfrm>
          <a:prstGeom prst="rect">
            <a:avLst/>
          </a:prstGeom>
        </p:spPr>
      </p:pic>
      <p:sp>
        <p:nvSpPr>
          <p:cNvPr id="10" name="PoljeZBesedilom 9"/>
          <p:cNvSpPr txBox="1"/>
          <p:nvPr/>
        </p:nvSpPr>
        <p:spPr>
          <a:xfrm>
            <a:off x="1816921" y="2456555"/>
            <a:ext cx="9078139" cy="1138773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sl-SI" sz="6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Hvala za vaš čas!</a:t>
            </a:r>
            <a:endParaRPr lang="en-US" sz="6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15" name="Slika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17046" y="1760373"/>
            <a:ext cx="606708" cy="456954"/>
          </a:xfrm>
          <a:prstGeom prst="rect">
            <a:avLst/>
          </a:prstGeom>
        </p:spPr>
      </p:pic>
      <p:pic>
        <p:nvPicPr>
          <p:cNvPr id="17" name="Slika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91" y="1235956"/>
            <a:ext cx="547448" cy="547448"/>
          </a:xfrm>
          <a:prstGeom prst="rect">
            <a:avLst/>
          </a:prstGeom>
        </p:spPr>
      </p:pic>
      <p:pic>
        <p:nvPicPr>
          <p:cNvPr id="21" name="Slika 12">
            <a:extLst>
              <a:ext uri="{FF2B5EF4-FFF2-40B4-BE49-F238E27FC236}">
                <a16:creationId xmlns:a16="http://schemas.microsoft.com/office/drawing/2014/main" id="{87A30D2B-E722-4DC8-8CF8-A74213FDB09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638" y="2456555"/>
            <a:ext cx="726207" cy="343023"/>
          </a:xfrm>
          <a:prstGeom prst="rect">
            <a:avLst/>
          </a:prstGeom>
        </p:spPr>
      </p:pic>
      <p:pic>
        <p:nvPicPr>
          <p:cNvPr id="7" name="Picture 2" descr="Storitve Ixtlan Team - naše rešitve delujejo v zahtevnih okoljih velikih  organizacij">
            <a:extLst>
              <a:ext uri="{FF2B5EF4-FFF2-40B4-BE49-F238E27FC236}">
                <a16:creationId xmlns:a16="http://schemas.microsoft.com/office/drawing/2014/main" id="{C3C8CD27-784E-C60C-78B2-B43860D8F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551" y="-305796"/>
            <a:ext cx="54578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03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31773</TotalTime>
  <Words>507</Words>
  <Application>Microsoft Office PowerPoint</Application>
  <PresentationFormat>Širokozaslonsko</PresentationFormat>
  <Paragraphs>116</Paragraphs>
  <Slides>12</Slides>
  <Notes>1</Notes>
  <HiddenSlides>0</HiddenSlides>
  <MMClips>1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7" baseType="lpstr">
      <vt:lpstr>Agency FB</vt:lpstr>
      <vt:lpstr>Arial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Windows User</dc:creator>
  <cp:lastModifiedBy>Aleš Rotar</cp:lastModifiedBy>
  <cp:revision>567</cp:revision>
  <cp:lastPrinted>2019-05-12T08:46:47Z</cp:lastPrinted>
  <dcterms:created xsi:type="dcterms:W3CDTF">2018-05-10T19:13:00Z</dcterms:created>
  <dcterms:modified xsi:type="dcterms:W3CDTF">2026-06-05T08:50:43Z</dcterms:modified>
</cp:coreProperties>
</file>